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4"/>
  </p:notesMasterIdLst>
  <p:handoutMasterIdLst>
    <p:handoutMasterId r:id="rId25"/>
  </p:handoutMasterIdLst>
  <p:sldIdLst>
    <p:sldId id="307" r:id="rId2"/>
    <p:sldId id="326" r:id="rId3"/>
    <p:sldId id="263" r:id="rId4"/>
    <p:sldId id="259" r:id="rId5"/>
    <p:sldId id="291" r:id="rId6"/>
    <p:sldId id="260" r:id="rId7"/>
    <p:sldId id="292" r:id="rId8"/>
    <p:sldId id="311" r:id="rId9"/>
    <p:sldId id="328" r:id="rId10"/>
    <p:sldId id="318" r:id="rId11"/>
    <p:sldId id="313" r:id="rId12"/>
    <p:sldId id="297" r:id="rId13"/>
    <p:sldId id="312" r:id="rId14"/>
    <p:sldId id="298" r:id="rId15"/>
    <p:sldId id="321" r:id="rId16"/>
    <p:sldId id="324" r:id="rId17"/>
    <p:sldId id="319" r:id="rId18"/>
    <p:sldId id="327" r:id="rId19"/>
    <p:sldId id="316" r:id="rId20"/>
    <p:sldId id="285" r:id="rId21"/>
    <p:sldId id="325" r:id="rId22"/>
    <p:sldId id="289" r:id="rId23"/>
  </p:sldIdLst>
  <p:sldSz cx="9144000" cy="7132638"/>
  <p:notesSz cx="9296400" cy="7010400"/>
  <p:defaultTextStyle>
    <a:defPPr>
      <a:defRPr lang="en-GB"/>
    </a:defPPr>
    <a:lvl1pPr algn="l" rtl="0" fontAlgn="base">
      <a:spcBef>
        <a:spcPct val="0"/>
      </a:spcBef>
      <a:spcAft>
        <a:spcPct val="0"/>
      </a:spcAft>
      <a:defRPr sz="1500" kern="1200">
        <a:solidFill>
          <a:schemeClr val="tx1"/>
        </a:solidFill>
        <a:latin typeface="Calibri" pitchFamily="34" charset="0"/>
        <a:ea typeface="+mn-ea"/>
        <a:cs typeface="Arial" charset="0"/>
      </a:defRPr>
    </a:lvl1pPr>
    <a:lvl2pPr marL="457200" algn="l" rtl="0" fontAlgn="base">
      <a:spcBef>
        <a:spcPct val="0"/>
      </a:spcBef>
      <a:spcAft>
        <a:spcPct val="0"/>
      </a:spcAft>
      <a:defRPr sz="1500" kern="1200">
        <a:solidFill>
          <a:schemeClr val="tx1"/>
        </a:solidFill>
        <a:latin typeface="Calibri" pitchFamily="34" charset="0"/>
        <a:ea typeface="+mn-ea"/>
        <a:cs typeface="Arial" charset="0"/>
      </a:defRPr>
    </a:lvl2pPr>
    <a:lvl3pPr marL="914400" algn="l" rtl="0" fontAlgn="base">
      <a:spcBef>
        <a:spcPct val="0"/>
      </a:spcBef>
      <a:spcAft>
        <a:spcPct val="0"/>
      </a:spcAft>
      <a:defRPr sz="1500" kern="1200">
        <a:solidFill>
          <a:schemeClr val="tx1"/>
        </a:solidFill>
        <a:latin typeface="Calibri" pitchFamily="34" charset="0"/>
        <a:ea typeface="+mn-ea"/>
        <a:cs typeface="Arial" charset="0"/>
      </a:defRPr>
    </a:lvl3pPr>
    <a:lvl4pPr marL="1371600" algn="l" rtl="0" fontAlgn="base">
      <a:spcBef>
        <a:spcPct val="0"/>
      </a:spcBef>
      <a:spcAft>
        <a:spcPct val="0"/>
      </a:spcAft>
      <a:defRPr sz="1500" kern="1200">
        <a:solidFill>
          <a:schemeClr val="tx1"/>
        </a:solidFill>
        <a:latin typeface="Calibri" pitchFamily="34" charset="0"/>
        <a:ea typeface="+mn-ea"/>
        <a:cs typeface="Arial" charset="0"/>
      </a:defRPr>
    </a:lvl4pPr>
    <a:lvl5pPr marL="1828800" algn="l" rtl="0" fontAlgn="base">
      <a:spcBef>
        <a:spcPct val="0"/>
      </a:spcBef>
      <a:spcAft>
        <a:spcPct val="0"/>
      </a:spcAft>
      <a:defRPr sz="1500" kern="1200">
        <a:solidFill>
          <a:schemeClr val="tx1"/>
        </a:solidFill>
        <a:latin typeface="Calibri" pitchFamily="34" charset="0"/>
        <a:ea typeface="+mn-ea"/>
        <a:cs typeface="Arial" charset="0"/>
      </a:defRPr>
    </a:lvl5pPr>
    <a:lvl6pPr marL="2286000" algn="l" defTabSz="914400" rtl="0" eaLnBrk="1" latinLnBrk="0" hangingPunct="1">
      <a:defRPr sz="1500" kern="1200">
        <a:solidFill>
          <a:schemeClr val="tx1"/>
        </a:solidFill>
        <a:latin typeface="Calibri" pitchFamily="34" charset="0"/>
        <a:ea typeface="+mn-ea"/>
        <a:cs typeface="Arial" charset="0"/>
      </a:defRPr>
    </a:lvl6pPr>
    <a:lvl7pPr marL="2743200" algn="l" defTabSz="914400" rtl="0" eaLnBrk="1" latinLnBrk="0" hangingPunct="1">
      <a:defRPr sz="1500" kern="1200">
        <a:solidFill>
          <a:schemeClr val="tx1"/>
        </a:solidFill>
        <a:latin typeface="Calibri" pitchFamily="34" charset="0"/>
        <a:ea typeface="+mn-ea"/>
        <a:cs typeface="Arial" charset="0"/>
      </a:defRPr>
    </a:lvl7pPr>
    <a:lvl8pPr marL="3200400" algn="l" defTabSz="914400" rtl="0" eaLnBrk="1" latinLnBrk="0" hangingPunct="1">
      <a:defRPr sz="1500" kern="1200">
        <a:solidFill>
          <a:schemeClr val="tx1"/>
        </a:solidFill>
        <a:latin typeface="Calibri" pitchFamily="34" charset="0"/>
        <a:ea typeface="+mn-ea"/>
        <a:cs typeface="Arial" charset="0"/>
      </a:defRPr>
    </a:lvl8pPr>
    <a:lvl9pPr marL="3657600" algn="l" defTabSz="914400" rtl="0" eaLnBrk="1" latinLnBrk="0" hangingPunct="1">
      <a:defRPr sz="15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00"/>
    <a:srgbClr val="00FFCC"/>
    <a:srgbClr val="66FFCC"/>
    <a:srgbClr val="00FF99"/>
    <a:srgbClr val="99FFCC"/>
    <a:srgbClr val="CCFFCC"/>
    <a:srgbClr val="CCFF99"/>
    <a:srgbClr val="99FF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60" autoAdjust="0"/>
    <p:restoredTop sz="94660"/>
  </p:normalViewPr>
  <p:slideViewPr>
    <p:cSldViewPr>
      <p:cViewPr varScale="1">
        <p:scale>
          <a:sx n="80" d="100"/>
          <a:sy n="80" d="100"/>
        </p:scale>
        <p:origin x="869" y="67"/>
      </p:cViewPr>
      <p:guideLst>
        <p:guide orient="horz" pos="224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13651990684305E-2"/>
          <c:y val="4.1666623067465415E-2"/>
          <c:w val="0.9064171122994652"/>
          <c:h val="0.86458333333333359"/>
        </c:manualLayout>
      </c:layout>
      <c:barChart>
        <c:barDir val="col"/>
        <c:grouping val="clustered"/>
        <c:varyColors val="0"/>
        <c:dLbls>
          <c:showLegendKey val="0"/>
          <c:showVal val="0"/>
          <c:showCatName val="0"/>
          <c:showSerName val="0"/>
          <c:showPercent val="0"/>
          <c:showBubbleSize val="0"/>
        </c:dLbls>
        <c:gapWidth val="150"/>
        <c:axId val="60364672"/>
        <c:axId val="60366208"/>
      </c:barChart>
      <c:catAx>
        <c:axId val="60364672"/>
        <c:scaling>
          <c:orientation val="minMax"/>
        </c:scaling>
        <c:delete val="0"/>
        <c:axPos val="b"/>
        <c:numFmt formatCode="General" sourceLinked="1"/>
        <c:majorTickMark val="out"/>
        <c:minorTickMark val="none"/>
        <c:tickLblPos val="nextTo"/>
        <c:spPr>
          <a:ln w="6536">
            <a:solidFill>
              <a:srgbClr val="000000"/>
            </a:solidFill>
            <a:prstDash val="solid"/>
          </a:ln>
        </c:spPr>
        <c:txPr>
          <a:bodyPr rot="0" vert="horz"/>
          <a:lstStyle/>
          <a:p>
            <a:pPr>
              <a:defRPr sz="1235" b="1" i="0" u="none" strike="noStrike" baseline="0">
                <a:solidFill>
                  <a:srgbClr val="000000"/>
                </a:solidFill>
                <a:latin typeface="Calibri"/>
                <a:ea typeface="Calibri"/>
                <a:cs typeface="Calibri"/>
              </a:defRPr>
            </a:pPr>
            <a:endParaRPr lang="en-US"/>
          </a:p>
        </c:txPr>
        <c:crossAx val="60366208"/>
        <c:crossesAt val="50"/>
        <c:auto val="1"/>
        <c:lblAlgn val="ctr"/>
        <c:lblOffset val="100"/>
        <c:tickLblSkip val="1"/>
        <c:tickMarkSkip val="1"/>
        <c:noMultiLvlLbl val="0"/>
      </c:catAx>
      <c:valAx>
        <c:axId val="60366208"/>
        <c:scaling>
          <c:orientation val="minMax"/>
          <c:max val="150"/>
          <c:min val="50"/>
        </c:scaling>
        <c:delete val="0"/>
        <c:axPos val="l"/>
        <c:majorGridlines>
          <c:spPr>
            <a:ln w="6536">
              <a:solidFill>
                <a:srgbClr val="FFFFFF"/>
              </a:solidFill>
              <a:prstDash val="solid"/>
            </a:ln>
          </c:spPr>
        </c:majorGridlines>
        <c:numFmt formatCode="General" sourceLinked="1"/>
        <c:majorTickMark val="out"/>
        <c:minorTickMark val="none"/>
        <c:tickLblPos val="nextTo"/>
        <c:spPr>
          <a:ln w="6536">
            <a:solidFill>
              <a:srgbClr val="000000"/>
            </a:solidFill>
            <a:prstDash val="solid"/>
          </a:ln>
        </c:spPr>
        <c:txPr>
          <a:bodyPr rot="0" vert="horz"/>
          <a:lstStyle/>
          <a:p>
            <a:pPr>
              <a:defRPr sz="1285" b="1" i="0" u="none" strike="noStrike" baseline="0">
                <a:solidFill>
                  <a:srgbClr val="000000"/>
                </a:solidFill>
                <a:latin typeface="Arial"/>
                <a:ea typeface="Arial"/>
                <a:cs typeface="Arial"/>
              </a:defRPr>
            </a:pPr>
            <a:endParaRPr lang="en-US"/>
          </a:p>
        </c:txPr>
        <c:crossAx val="60364672"/>
        <c:crosses val="autoZero"/>
        <c:crossBetween val="between"/>
        <c:majorUnit val="20"/>
        <c:minorUnit val="1"/>
      </c:valAx>
      <c:spPr>
        <a:noFill/>
        <a:ln w="25398">
          <a:noFill/>
        </a:ln>
      </c:spPr>
    </c:plotArea>
    <c:plotVisOnly val="1"/>
    <c:dispBlanksAs val="gap"/>
    <c:showDLblsOverMax val="0"/>
  </c:chart>
  <c:spPr>
    <a:solidFill>
      <a:srgbClr val="FFFFFF"/>
    </a:solidFill>
    <a:ln>
      <a:noFill/>
    </a:ln>
  </c:spPr>
  <c:txPr>
    <a:bodyPr/>
    <a:lstStyle/>
    <a:p>
      <a:pPr>
        <a:defRPr sz="164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13651990684305E-2"/>
          <c:y val="4.1666623067465415E-2"/>
          <c:w val="0.9064171122994652"/>
          <c:h val="0.86458333333333359"/>
        </c:manualLayout>
      </c:layout>
      <c:barChart>
        <c:barDir val="col"/>
        <c:grouping val="clustered"/>
        <c:varyColors val="0"/>
        <c:ser>
          <c:idx val="0"/>
          <c:order val="0"/>
          <c:spPr>
            <a:solidFill>
              <a:srgbClr val="FF0000"/>
            </a:solidFill>
            <a:ln w="52292">
              <a:noFill/>
            </a:ln>
          </c:spPr>
          <c:invertIfNegative val="0"/>
          <c:dLbls>
            <c:numFmt formatCode="General" sourceLinked="0"/>
            <c:spPr>
              <a:noFill/>
              <a:ln w="52292">
                <a:noFill/>
              </a:ln>
            </c:spPr>
            <c:txPr>
              <a:bodyPr/>
              <a:lstStyle/>
              <a:p>
                <a:pPr>
                  <a:defRPr sz="1285"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Sheet1!$A$1:$K$1</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Sheet1!$A$2:$K$2</c:f>
              <c:numCache>
                <c:formatCode>General</c:formatCode>
                <c:ptCount val="11"/>
                <c:pt idx="0">
                  <c:v>136</c:v>
                </c:pt>
                <c:pt idx="1">
                  <c:v>138</c:v>
                </c:pt>
                <c:pt idx="2">
                  <c:v>143</c:v>
                </c:pt>
                <c:pt idx="3">
                  <c:v>143</c:v>
                </c:pt>
                <c:pt idx="4">
                  <c:v>146</c:v>
                </c:pt>
                <c:pt idx="5">
                  <c:v>144</c:v>
                </c:pt>
                <c:pt idx="6">
                  <c:v>142</c:v>
                </c:pt>
                <c:pt idx="7">
                  <c:v>145</c:v>
                </c:pt>
                <c:pt idx="8">
                  <c:v>145</c:v>
                </c:pt>
                <c:pt idx="9">
                  <c:v>152</c:v>
                </c:pt>
                <c:pt idx="10">
                  <c:v>89</c:v>
                </c:pt>
              </c:numCache>
            </c:numRef>
          </c:val>
          <c:extLst>
            <c:ext xmlns:c16="http://schemas.microsoft.com/office/drawing/2014/chart" uri="{C3380CC4-5D6E-409C-BE32-E72D297353CC}">
              <c16:uniqueId val="{00000000-E9F8-4787-91E4-00C2057572CD}"/>
            </c:ext>
          </c:extLst>
        </c:ser>
        <c:dLbls>
          <c:showLegendKey val="0"/>
          <c:showVal val="0"/>
          <c:showCatName val="0"/>
          <c:showSerName val="0"/>
          <c:showPercent val="0"/>
          <c:showBubbleSize val="0"/>
        </c:dLbls>
        <c:gapWidth val="150"/>
        <c:axId val="204774400"/>
        <c:axId val="204788480"/>
      </c:barChart>
      <c:catAx>
        <c:axId val="204774400"/>
        <c:scaling>
          <c:orientation val="minMax"/>
        </c:scaling>
        <c:delete val="0"/>
        <c:axPos val="b"/>
        <c:numFmt formatCode="General" sourceLinked="1"/>
        <c:majorTickMark val="out"/>
        <c:minorTickMark val="none"/>
        <c:tickLblPos val="nextTo"/>
        <c:spPr>
          <a:ln w="6536">
            <a:solidFill>
              <a:srgbClr val="000000"/>
            </a:solidFill>
            <a:prstDash val="solid"/>
          </a:ln>
        </c:spPr>
        <c:txPr>
          <a:bodyPr rot="0" vert="horz"/>
          <a:lstStyle/>
          <a:p>
            <a:pPr>
              <a:defRPr sz="1235" b="1" i="0" u="none" strike="noStrike" baseline="0">
                <a:solidFill>
                  <a:srgbClr val="000000"/>
                </a:solidFill>
                <a:latin typeface="Calibri"/>
                <a:ea typeface="Calibri"/>
                <a:cs typeface="Calibri"/>
              </a:defRPr>
            </a:pPr>
            <a:endParaRPr lang="en-US"/>
          </a:p>
        </c:txPr>
        <c:crossAx val="204788480"/>
        <c:crossesAt val="50"/>
        <c:auto val="1"/>
        <c:lblAlgn val="ctr"/>
        <c:lblOffset val="100"/>
        <c:tickLblSkip val="1"/>
        <c:tickMarkSkip val="1"/>
        <c:noMultiLvlLbl val="0"/>
      </c:catAx>
      <c:valAx>
        <c:axId val="204788480"/>
        <c:scaling>
          <c:orientation val="minMax"/>
          <c:max val="170"/>
          <c:min val="50"/>
        </c:scaling>
        <c:delete val="0"/>
        <c:axPos val="l"/>
        <c:majorGridlines>
          <c:spPr>
            <a:ln w="6536">
              <a:solidFill>
                <a:srgbClr val="FFFFFF"/>
              </a:solidFill>
              <a:prstDash val="solid"/>
            </a:ln>
          </c:spPr>
        </c:majorGridlines>
        <c:numFmt formatCode="General" sourceLinked="1"/>
        <c:majorTickMark val="out"/>
        <c:minorTickMark val="none"/>
        <c:tickLblPos val="nextTo"/>
        <c:spPr>
          <a:ln w="6536">
            <a:solidFill>
              <a:srgbClr val="000000"/>
            </a:solidFill>
            <a:prstDash val="solid"/>
          </a:ln>
        </c:spPr>
        <c:txPr>
          <a:bodyPr rot="0" vert="horz"/>
          <a:lstStyle/>
          <a:p>
            <a:pPr>
              <a:defRPr sz="1285" b="1" i="0" u="none" strike="noStrike" baseline="0">
                <a:solidFill>
                  <a:srgbClr val="000000"/>
                </a:solidFill>
                <a:latin typeface="Arial"/>
                <a:ea typeface="Arial"/>
                <a:cs typeface="Arial"/>
              </a:defRPr>
            </a:pPr>
            <a:endParaRPr lang="en-US"/>
          </a:p>
        </c:txPr>
        <c:crossAx val="204774400"/>
        <c:crosses val="autoZero"/>
        <c:crossBetween val="between"/>
        <c:majorUnit val="20"/>
        <c:minorUnit val="1"/>
      </c:valAx>
      <c:spPr>
        <a:noFill/>
        <a:ln w="25398">
          <a:noFill/>
        </a:ln>
      </c:spPr>
    </c:plotArea>
    <c:plotVisOnly val="1"/>
    <c:dispBlanksAs val="gap"/>
    <c:showDLblsOverMax val="0"/>
  </c:chart>
  <c:spPr>
    <a:solidFill>
      <a:srgbClr val="FFFFFF"/>
    </a:solidFill>
    <a:ln>
      <a:noFill/>
    </a:ln>
  </c:spPr>
  <c:txPr>
    <a:bodyPr/>
    <a:lstStyle/>
    <a:p>
      <a:pPr>
        <a:defRPr sz="1645"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261753494282084E-2"/>
          <c:y val="2.3012552301255231E-2"/>
          <c:w val="0.91232528589580686"/>
          <c:h val="0.86610878661087864"/>
        </c:manualLayout>
      </c:layout>
      <c:barChart>
        <c:barDir val="col"/>
        <c:grouping val="stacked"/>
        <c:varyColors val="0"/>
        <c:ser>
          <c:idx val="2"/>
          <c:order val="0"/>
          <c:tx>
            <c:strRef>
              <c:f>Sheet1!$A$2</c:f>
              <c:strCache>
                <c:ptCount val="1"/>
                <c:pt idx="0">
                  <c:v>Closed Missions</c:v>
                </c:pt>
              </c:strCache>
            </c:strRef>
          </c:tx>
          <c:spPr>
            <a:solidFill>
              <a:srgbClr val="99CCFF"/>
            </a:solidFill>
            <a:ln w="12278">
              <a:solidFill>
                <a:srgbClr val="000000"/>
              </a:solidFill>
              <a:prstDash val="solid"/>
            </a:ln>
          </c:spPr>
          <c:invertIfNegative val="0"/>
          <c:cat>
            <c:numRef>
              <c:f>Sheet1!$B$1:$AC$1</c:f>
              <c:numCache>
                <c:formatCode>mmm\-yy</c:formatCode>
                <c:ptCount val="28"/>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numCache>
            </c:numRef>
          </c:cat>
          <c:val>
            <c:numRef>
              <c:f>Sheet1!$B$2:$AC$2</c:f>
              <c:numCache>
                <c:formatCode>General</c:formatCode>
                <c:ptCount val="28"/>
                <c:pt idx="0">
                  <c:v>172</c:v>
                </c:pt>
                <c:pt idx="1">
                  <c:v>168</c:v>
                </c:pt>
                <c:pt idx="2">
                  <c:v>168</c:v>
                </c:pt>
                <c:pt idx="3">
                  <c:v>160</c:v>
                </c:pt>
                <c:pt idx="4">
                  <c:v>155</c:v>
                </c:pt>
                <c:pt idx="5">
                  <c:v>148</c:v>
                </c:pt>
                <c:pt idx="6">
                  <c:v>147</c:v>
                </c:pt>
                <c:pt idx="7">
                  <c:v>150</c:v>
                </c:pt>
                <c:pt idx="8">
                  <c:v>174</c:v>
                </c:pt>
                <c:pt idx="9">
                  <c:v>174</c:v>
                </c:pt>
                <c:pt idx="10">
                  <c:v>175</c:v>
                </c:pt>
                <c:pt idx="11">
                  <c:v>177</c:v>
                </c:pt>
                <c:pt idx="12">
                  <c:v>174</c:v>
                </c:pt>
                <c:pt idx="13">
                  <c:v>174</c:v>
                </c:pt>
                <c:pt idx="14">
                  <c:v>164</c:v>
                </c:pt>
                <c:pt idx="15">
                  <c:v>159</c:v>
                </c:pt>
                <c:pt idx="16">
                  <c:v>202</c:v>
                </c:pt>
                <c:pt idx="17">
                  <c:v>193</c:v>
                </c:pt>
                <c:pt idx="18">
                  <c:v>192</c:v>
                </c:pt>
                <c:pt idx="19">
                  <c:v>188</c:v>
                </c:pt>
                <c:pt idx="20">
                  <c:v>37</c:v>
                </c:pt>
                <c:pt idx="21">
                  <c:v>20</c:v>
                </c:pt>
                <c:pt idx="22">
                  <c:v>170</c:v>
                </c:pt>
                <c:pt idx="23">
                  <c:v>23</c:v>
                </c:pt>
                <c:pt idx="24">
                  <c:v>180</c:v>
                </c:pt>
                <c:pt idx="25">
                  <c:v>179</c:v>
                </c:pt>
                <c:pt idx="26">
                  <c:v>179</c:v>
                </c:pt>
                <c:pt idx="27">
                  <c:v>180</c:v>
                </c:pt>
              </c:numCache>
            </c:numRef>
          </c:val>
          <c:extLst>
            <c:ext xmlns:c16="http://schemas.microsoft.com/office/drawing/2014/chart" uri="{C3380CC4-5D6E-409C-BE32-E72D297353CC}">
              <c16:uniqueId val="{00000000-B531-4FAF-91DF-4EB613543035}"/>
            </c:ext>
          </c:extLst>
        </c:ser>
        <c:ser>
          <c:idx val="1"/>
          <c:order val="1"/>
          <c:tx>
            <c:strRef>
              <c:f>Sheet1!$A$3</c:f>
              <c:strCache>
                <c:ptCount val="1"/>
                <c:pt idx="0">
                  <c:v>PK Reserve Fund</c:v>
                </c:pt>
              </c:strCache>
            </c:strRef>
          </c:tx>
          <c:spPr>
            <a:solidFill>
              <a:srgbClr val="006600"/>
            </a:solidFill>
            <a:ln w="12278">
              <a:solidFill>
                <a:srgbClr val="000000"/>
              </a:solidFill>
              <a:prstDash val="solid"/>
            </a:ln>
          </c:spPr>
          <c:invertIfNegative val="0"/>
          <c:cat>
            <c:numRef>
              <c:f>Sheet1!$B$1:$AC$1</c:f>
              <c:numCache>
                <c:formatCode>mmm\-yy</c:formatCode>
                <c:ptCount val="28"/>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numCache>
            </c:numRef>
          </c:cat>
          <c:val>
            <c:numRef>
              <c:f>Sheet1!$B$3:$AC$3</c:f>
              <c:numCache>
                <c:formatCode>General</c:formatCode>
                <c:ptCount val="28"/>
                <c:pt idx="0">
                  <c:v>139</c:v>
                </c:pt>
                <c:pt idx="1">
                  <c:v>139</c:v>
                </c:pt>
                <c:pt idx="2">
                  <c:v>139</c:v>
                </c:pt>
                <c:pt idx="3">
                  <c:v>139</c:v>
                </c:pt>
                <c:pt idx="4">
                  <c:v>139</c:v>
                </c:pt>
                <c:pt idx="5">
                  <c:v>139</c:v>
                </c:pt>
                <c:pt idx="6">
                  <c:v>138</c:v>
                </c:pt>
                <c:pt idx="7">
                  <c:v>138</c:v>
                </c:pt>
                <c:pt idx="8">
                  <c:v>138</c:v>
                </c:pt>
                <c:pt idx="9">
                  <c:v>138</c:v>
                </c:pt>
                <c:pt idx="10">
                  <c:v>138</c:v>
                </c:pt>
                <c:pt idx="11">
                  <c:v>138</c:v>
                </c:pt>
                <c:pt idx="12">
                  <c:v>139</c:v>
                </c:pt>
                <c:pt idx="13">
                  <c:v>139</c:v>
                </c:pt>
                <c:pt idx="14">
                  <c:v>139</c:v>
                </c:pt>
                <c:pt idx="15">
                  <c:v>139</c:v>
                </c:pt>
                <c:pt idx="16">
                  <c:v>139</c:v>
                </c:pt>
                <c:pt idx="17">
                  <c:v>139</c:v>
                </c:pt>
                <c:pt idx="18">
                  <c:v>141</c:v>
                </c:pt>
                <c:pt idx="19">
                  <c:v>141</c:v>
                </c:pt>
                <c:pt idx="20">
                  <c:v>141</c:v>
                </c:pt>
                <c:pt idx="21">
                  <c:v>141</c:v>
                </c:pt>
                <c:pt idx="22">
                  <c:v>141</c:v>
                </c:pt>
                <c:pt idx="23">
                  <c:v>141</c:v>
                </c:pt>
                <c:pt idx="24">
                  <c:v>142</c:v>
                </c:pt>
                <c:pt idx="25">
                  <c:v>142</c:v>
                </c:pt>
                <c:pt idx="26">
                  <c:v>142</c:v>
                </c:pt>
                <c:pt idx="27">
                  <c:v>142</c:v>
                </c:pt>
              </c:numCache>
            </c:numRef>
          </c:val>
          <c:extLst>
            <c:ext xmlns:c16="http://schemas.microsoft.com/office/drawing/2014/chart" uri="{C3380CC4-5D6E-409C-BE32-E72D297353CC}">
              <c16:uniqueId val="{00000001-B531-4FAF-91DF-4EB613543035}"/>
            </c:ext>
          </c:extLst>
        </c:ser>
        <c:ser>
          <c:idx val="3"/>
          <c:order val="2"/>
          <c:tx>
            <c:strRef>
              <c:f>Sheet1!$A$4</c:f>
              <c:strCache>
                <c:ptCount val="1"/>
                <c:pt idx="0">
                  <c:v>Active Missions</c:v>
                </c:pt>
              </c:strCache>
            </c:strRef>
          </c:tx>
          <c:spPr>
            <a:solidFill>
              <a:srgbClr val="0070C0"/>
            </a:solidFill>
            <a:ln w="12278">
              <a:solidFill>
                <a:srgbClr val="000000"/>
              </a:solidFill>
              <a:prstDash val="solid"/>
            </a:ln>
          </c:spPr>
          <c:invertIfNegative val="0"/>
          <c:cat>
            <c:numRef>
              <c:f>Sheet1!$B$1:$AC$1</c:f>
              <c:numCache>
                <c:formatCode>mmm\-yy</c:formatCode>
                <c:ptCount val="28"/>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numCache>
            </c:numRef>
          </c:cat>
          <c:val>
            <c:numRef>
              <c:f>Sheet1!$B$4:$AC$4</c:f>
              <c:numCache>
                <c:formatCode>General</c:formatCode>
                <c:ptCount val="28"/>
                <c:pt idx="0">
                  <c:v>3786</c:v>
                </c:pt>
                <c:pt idx="1">
                  <c:v>3542</c:v>
                </c:pt>
                <c:pt idx="2">
                  <c:v>2885</c:v>
                </c:pt>
                <c:pt idx="3">
                  <c:v>2729</c:v>
                </c:pt>
                <c:pt idx="4">
                  <c:v>2519</c:v>
                </c:pt>
                <c:pt idx="5">
                  <c:v>1753</c:v>
                </c:pt>
                <c:pt idx="6">
                  <c:v>1510</c:v>
                </c:pt>
                <c:pt idx="7">
                  <c:v>2128</c:v>
                </c:pt>
                <c:pt idx="8">
                  <c:v>3092</c:v>
                </c:pt>
                <c:pt idx="9">
                  <c:v>2913</c:v>
                </c:pt>
                <c:pt idx="10">
                  <c:v>3037</c:v>
                </c:pt>
                <c:pt idx="11">
                  <c:v>2661</c:v>
                </c:pt>
                <c:pt idx="12">
                  <c:v>2391</c:v>
                </c:pt>
                <c:pt idx="13">
                  <c:v>2230</c:v>
                </c:pt>
                <c:pt idx="14">
                  <c:v>1962</c:v>
                </c:pt>
                <c:pt idx="15">
                  <c:v>1871</c:v>
                </c:pt>
                <c:pt idx="16">
                  <c:v>1673</c:v>
                </c:pt>
                <c:pt idx="17">
                  <c:v>1086</c:v>
                </c:pt>
                <c:pt idx="18">
                  <c:v>908</c:v>
                </c:pt>
                <c:pt idx="19">
                  <c:v>2167</c:v>
                </c:pt>
                <c:pt idx="20">
                  <c:v>1571</c:v>
                </c:pt>
                <c:pt idx="21">
                  <c:v>1960</c:v>
                </c:pt>
                <c:pt idx="22">
                  <c:v>1890</c:v>
                </c:pt>
                <c:pt idx="23">
                  <c:v>1282</c:v>
                </c:pt>
                <c:pt idx="24">
                  <c:v>1244</c:v>
                </c:pt>
                <c:pt idx="25">
                  <c:v>1527</c:v>
                </c:pt>
                <c:pt idx="26">
                  <c:v>1803</c:v>
                </c:pt>
                <c:pt idx="27">
                  <c:v>1798</c:v>
                </c:pt>
              </c:numCache>
            </c:numRef>
          </c:val>
          <c:extLst>
            <c:ext xmlns:c16="http://schemas.microsoft.com/office/drawing/2014/chart" uri="{C3380CC4-5D6E-409C-BE32-E72D297353CC}">
              <c16:uniqueId val="{00000002-B531-4FAF-91DF-4EB613543035}"/>
            </c:ext>
          </c:extLst>
        </c:ser>
        <c:dLbls>
          <c:showLegendKey val="0"/>
          <c:showVal val="0"/>
          <c:showCatName val="0"/>
          <c:showSerName val="0"/>
          <c:showPercent val="0"/>
          <c:showBubbleSize val="0"/>
        </c:dLbls>
        <c:gapWidth val="150"/>
        <c:overlap val="100"/>
        <c:axId val="238183168"/>
        <c:axId val="238195072"/>
      </c:barChart>
      <c:catAx>
        <c:axId val="238183168"/>
        <c:scaling>
          <c:orientation val="minMax"/>
        </c:scaling>
        <c:delete val="0"/>
        <c:axPos val="b"/>
        <c:numFmt formatCode="mmm\-yy" sourceLinked="1"/>
        <c:majorTickMark val="out"/>
        <c:minorTickMark val="none"/>
        <c:tickLblPos val="nextTo"/>
        <c:spPr>
          <a:ln w="3070">
            <a:solidFill>
              <a:srgbClr val="000000"/>
            </a:solidFill>
            <a:prstDash val="solid"/>
          </a:ln>
        </c:spPr>
        <c:txPr>
          <a:bodyPr rot="-3600000" vert="horz"/>
          <a:lstStyle/>
          <a:p>
            <a:pPr>
              <a:defRPr sz="773" b="1" i="0" u="none" strike="noStrike" baseline="0">
                <a:solidFill>
                  <a:srgbClr val="000000"/>
                </a:solidFill>
                <a:latin typeface="Calibri"/>
                <a:ea typeface="Calibri"/>
                <a:cs typeface="Calibri"/>
              </a:defRPr>
            </a:pPr>
            <a:endParaRPr lang="en-US"/>
          </a:p>
        </c:txPr>
        <c:crossAx val="238195072"/>
        <c:crosses val="autoZero"/>
        <c:auto val="0"/>
        <c:lblAlgn val="ctr"/>
        <c:lblOffset val="100"/>
        <c:tickLblSkip val="1"/>
        <c:tickMarkSkip val="1"/>
        <c:noMultiLvlLbl val="0"/>
      </c:catAx>
      <c:valAx>
        <c:axId val="238195072"/>
        <c:scaling>
          <c:orientation val="minMax"/>
          <c:max val="5000"/>
          <c:min val="0"/>
        </c:scaling>
        <c:delete val="0"/>
        <c:axPos val="l"/>
        <c:majorGridlines>
          <c:spPr>
            <a:ln w="12278">
              <a:solidFill>
                <a:srgbClr val="FFFFFF"/>
              </a:solidFill>
              <a:prstDash val="solid"/>
            </a:ln>
          </c:spPr>
        </c:majorGridlines>
        <c:numFmt formatCode="0" sourceLinked="0"/>
        <c:majorTickMark val="out"/>
        <c:minorTickMark val="none"/>
        <c:tickLblPos val="nextTo"/>
        <c:spPr>
          <a:ln w="3070">
            <a:solidFill>
              <a:srgbClr val="000000"/>
            </a:solidFill>
            <a:prstDash val="solid"/>
          </a:ln>
        </c:spPr>
        <c:txPr>
          <a:bodyPr rot="0" vert="horz"/>
          <a:lstStyle/>
          <a:p>
            <a:pPr>
              <a:defRPr sz="773" b="0" i="0" u="none" strike="noStrike" baseline="0">
                <a:solidFill>
                  <a:srgbClr val="000000"/>
                </a:solidFill>
                <a:latin typeface="Calibri"/>
                <a:ea typeface="Calibri"/>
                <a:cs typeface="Calibri"/>
              </a:defRPr>
            </a:pPr>
            <a:endParaRPr lang="en-US"/>
          </a:p>
        </c:txPr>
        <c:crossAx val="238183168"/>
        <c:crosses val="autoZero"/>
        <c:crossBetween val="between"/>
        <c:majorUnit val="1000"/>
      </c:valAx>
    </c:plotArea>
    <c:legend>
      <c:legendPos val="r"/>
      <c:layout>
        <c:manualLayout>
          <c:xMode val="edge"/>
          <c:yMode val="edge"/>
          <c:x val="0.85728501792107037"/>
          <c:y val="1.5685739771198863E-3"/>
          <c:w val="0.14271498207892963"/>
          <c:h val="0.15522650794300355"/>
        </c:manualLayout>
      </c:layout>
      <c:overlay val="0"/>
      <c:spPr>
        <a:solidFill>
          <a:srgbClr val="FFFFFF"/>
        </a:solidFill>
        <a:ln w="3070">
          <a:solidFill>
            <a:srgbClr val="000000"/>
          </a:solidFill>
          <a:prstDash val="solid"/>
        </a:ln>
      </c:spPr>
      <c:txPr>
        <a:bodyPr/>
        <a:lstStyle/>
        <a:p>
          <a:pPr>
            <a:defRPr sz="1044" b="0" i="0" u="none" strike="noStrike" baseline="0">
              <a:solidFill>
                <a:srgbClr val="000000"/>
              </a:solidFill>
              <a:latin typeface="Calibri"/>
              <a:ea typeface="Calibri"/>
              <a:cs typeface="Calibri"/>
            </a:defRPr>
          </a:pPr>
          <a:endParaRPr lang="en-US"/>
        </a:p>
      </c:txPr>
    </c:legend>
    <c:plotVisOnly val="1"/>
    <c:dispBlanksAs val="gap"/>
    <c:showDLblsOverMax val="0"/>
  </c:chart>
  <c:spPr>
    <a:noFill/>
    <a:ln>
      <a:noFill/>
    </a:ln>
  </c:spPr>
  <c:txPr>
    <a:bodyPr/>
    <a:lstStyle/>
    <a:p>
      <a:pPr>
        <a:defRPr sz="1716" b="1" i="0" u="none" strike="noStrike" baseline="0">
          <a:solidFill>
            <a:srgbClr val="000000"/>
          </a:solidFill>
          <a:latin typeface="Tahoma"/>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900" b="1" baseline="0" dirty="0"/>
              <a:t>Amounts payable to troop- and police-contributing countries</a:t>
            </a:r>
          </a:p>
          <a:p>
            <a:pPr>
              <a:defRPr/>
            </a:pPr>
            <a:r>
              <a:rPr lang="en-US" sz="900" b="1" baseline="0" dirty="0"/>
              <a:t>30 April 2019 (US$ millions)</a:t>
            </a:r>
          </a:p>
          <a:p>
            <a:pPr>
              <a:defRPr/>
            </a:pPr>
            <a:r>
              <a:rPr lang="en-US" sz="900" b="1" baseline="0" dirty="0"/>
              <a:t>Total:$1,009 million*</a:t>
            </a:r>
          </a:p>
        </c:rich>
      </c:tx>
      <c:layout>
        <c:manualLayout>
          <c:xMode val="edge"/>
          <c:yMode val="edge"/>
          <c:x val="0.31184008248968881"/>
          <c:y val="1.6146276012850729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626181102362206"/>
          <c:y val="0.17383465259454706"/>
          <c:w val="0.81151596675415572"/>
          <c:h val="0.77779243623570804"/>
        </c:manualLayout>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5781-458C-BAFE-B27936D073E0}"/>
              </c:ext>
            </c:extLst>
          </c:dPt>
          <c:dPt>
            <c:idx val="1"/>
            <c:bubble3D val="0"/>
            <c:spPr>
              <a:solidFill>
                <a:schemeClr val="accent2"/>
              </a:solidFill>
              <a:ln>
                <a:noFill/>
              </a:ln>
              <a:effectLst/>
            </c:spPr>
            <c:extLst>
              <c:ext xmlns:c16="http://schemas.microsoft.com/office/drawing/2014/chart" uri="{C3380CC4-5D6E-409C-BE32-E72D297353CC}">
                <c16:uniqueId val="{00000003-5781-458C-BAFE-B27936D073E0}"/>
              </c:ext>
            </c:extLst>
          </c:dPt>
          <c:dPt>
            <c:idx val="2"/>
            <c:bubble3D val="0"/>
            <c:spPr>
              <a:solidFill>
                <a:schemeClr val="accent3"/>
              </a:solidFill>
              <a:ln>
                <a:noFill/>
              </a:ln>
              <a:effectLst/>
            </c:spPr>
            <c:extLst>
              <c:ext xmlns:c16="http://schemas.microsoft.com/office/drawing/2014/chart" uri="{C3380CC4-5D6E-409C-BE32-E72D297353CC}">
                <c16:uniqueId val="{00000005-5781-458C-BAFE-B27936D073E0}"/>
              </c:ext>
            </c:extLst>
          </c:dPt>
          <c:dPt>
            <c:idx val="3"/>
            <c:bubble3D val="0"/>
            <c:spPr>
              <a:solidFill>
                <a:schemeClr val="accent4"/>
              </a:solidFill>
              <a:ln>
                <a:noFill/>
              </a:ln>
              <a:effectLst/>
            </c:spPr>
            <c:extLst>
              <c:ext xmlns:c16="http://schemas.microsoft.com/office/drawing/2014/chart" uri="{C3380CC4-5D6E-409C-BE32-E72D297353CC}">
                <c16:uniqueId val="{00000007-5781-458C-BAFE-B27936D073E0}"/>
              </c:ext>
            </c:extLst>
          </c:dPt>
          <c:dPt>
            <c:idx val="4"/>
            <c:bubble3D val="0"/>
            <c:spPr>
              <a:solidFill>
                <a:schemeClr val="accent5"/>
              </a:solidFill>
              <a:ln>
                <a:noFill/>
              </a:ln>
              <a:effectLst/>
            </c:spPr>
            <c:extLst>
              <c:ext xmlns:c16="http://schemas.microsoft.com/office/drawing/2014/chart" uri="{C3380CC4-5D6E-409C-BE32-E72D297353CC}">
                <c16:uniqueId val="{00000009-5781-458C-BAFE-B27936D073E0}"/>
              </c:ext>
            </c:extLst>
          </c:dPt>
          <c:dPt>
            <c:idx val="5"/>
            <c:bubble3D val="0"/>
            <c:spPr>
              <a:solidFill>
                <a:schemeClr val="accent6"/>
              </a:solidFill>
              <a:ln>
                <a:noFill/>
              </a:ln>
              <a:effectLst/>
            </c:spPr>
            <c:extLst>
              <c:ext xmlns:c16="http://schemas.microsoft.com/office/drawing/2014/chart" uri="{C3380CC4-5D6E-409C-BE32-E72D297353CC}">
                <c16:uniqueId val="{0000000B-5781-458C-BAFE-B27936D073E0}"/>
              </c:ext>
            </c:extLst>
          </c:dPt>
          <c:dPt>
            <c:idx val="6"/>
            <c:bubble3D val="0"/>
            <c:spPr>
              <a:solidFill>
                <a:schemeClr val="accent1">
                  <a:lumMod val="60000"/>
                </a:schemeClr>
              </a:solidFill>
              <a:ln>
                <a:noFill/>
              </a:ln>
              <a:effectLst/>
            </c:spPr>
            <c:extLst>
              <c:ext xmlns:c16="http://schemas.microsoft.com/office/drawing/2014/chart" uri="{C3380CC4-5D6E-409C-BE32-E72D297353CC}">
                <c16:uniqueId val="{0000000D-5781-458C-BAFE-B27936D073E0}"/>
              </c:ext>
            </c:extLst>
          </c:dPt>
          <c:dPt>
            <c:idx val="7"/>
            <c:bubble3D val="0"/>
            <c:spPr>
              <a:solidFill>
                <a:schemeClr val="accent2">
                  <a:lumMod val="60000"/>
                </a:schemeClr>
              </a:solidFill>
              <a:ln>
                <a:noFill/>
              </a:ln>
              <a:effectLst/>
            </c:spPr>
            <c:extLst>
              <c:ext xmlns:c16="http://schemas.microsoft.com/office/drawing/2014/chart" uri="{C3380CC4-5D6E-409C-BE32-E72D297353CC}">
                <c16:uniqueId val="{0000000F-5781-458C-BAFE-B27936D073E0}"/>
              </c:ext>
            </c:extLst>
          </c:dPt>
          <c:dPt>
            <c:idx val="8"/>
            <c:bubble3D val="0"/>
            <c:spPr>
              <a:solidFill>
                <a:schemeClr val="accent3">
                  <a:lumMod val="60000"/>
                </a:schemeClr>
              </a:solidFill>
              <a:ln>
                <a:noFill/>
              </a:ln>
              <a:effectLst/>
            </c:spPr>
            <c:extLst>
              <c:ext xmlns:c16="http://schemas.microsoft.com/office/drawing/2014/chart" uri="{C3380CC4-5D6E-409C-BE32-E72D297353CC}">
                <c16:uniqueId val="{00000011-5781-458C-BAFE-B27936D073E0}"/>
              </c:ext>
            </c:extLst>
          </c:dPt>
          <c:dPt>
            <c:idx val="9"/>
            <c:bubble3D val="0"/>
            <c:spPr>
              <a:solidFill>
                <a:schemeClr val="accent4">
                  <a:lumMod val="60000"/>
                </a:schemeClr>
              </a:solidFill>
              <a:ln>
                <a:noFill/>
              </a:ln>
              <a:effectLst/>
            </c:spPr>
            <c:extLst>
              <c:ext xmlns:c16="http://schemas.microsoft.com/office/drawing/2014/chart" uri="{C3380CC4-5D6E-409C-BE32-E72D297353CC}">
                <c16:uniqueId val="{00000013-5781-458C-BAFE-B27936D073E0}"/>
              </c:ext>
            </c:extLst>
          </c:dPt>
          <c:dPt>
            <c:idx val="10"/>
            <c:bubble3D val="0"/>
            <c:spPr>
              <a:solidFill>
                <a:schemeClr val="accent5">
                  <a:lumMod val="60000"/>
                </a:schemeClr>
              </a:solidFill>
              <a:ln>
                <a:noFill/>
              </a:ln>
              <a:effectLst/>
            </c:spPr>
            <c:extLst>
              <c:ext xmlns:c16="http://schemas.microsoft.com/office/drawing/2014/chart" uri="{C3380CC4-5D6E-409C-BE32-E72D297353CC}">
                <c16:uniqueId val="{00000015-5781-458C-BAFE-B27936D073E0}"/>
              </c:ext>
            </c:extLst>
          </c:dPt>
          <c:dPt>
            <c:idx val="11"/>
            <c:bubble3D val="0"/>
            <c:spPr>
              <a:solidFill>
                <a:schemeClr val="accent6">
                  <a:lumMod val="60000"/>
                </a:schemeClr>
              </a:solidFill>
              <a:ln>
                <a:noFill/>
              </a:ln>
              <a:effectLst/>
            </c:spPr>
            <c:extLst>
              <c:ext xmlns:c16="http://schemas.microsoft.com/office/drawing/2014/chart" uri="{C3380CC4-5D6E-409C-BE32-E72D297353CC}">
                <c16:uniqueId val="{00000017-5781-458C-BAFE-B27936D073E0}"/>
              </c:ext>
            </c:extLst>
          </c:dPt>
          <c:dLbls>
            <c:dLbl>
              <c:idx val="0"/>
              <c:layout>
                <c:manualLayout>
                  <c:x val="4.6349391069858093E-3"/>
                  <c:y val="1.9614189330628119E-2"/>
                </c:manualLayout>
              </c:layout>
              <c:tx>
                <c:rich>
                  <a:bodyPr/>
                  <a:lstStyle/>
                  <a:p>
                    <a:fld id="{B7F32413-6724-4BA6-89DE-DF4E4D3FC15F}" type="CATEGORYNAME">
                      <a:rPr lang="en-US"/>
                      <a:pPr/>
                      <a:t>[CATEGORY NAME]</a:t>
                    </a:fld>
                    <a:r>
                      <a:rPr lang="en-US" baseline="0"/>
                      <a:t>, 96</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781-458C-BAFE-B27936D073E0}"/>
                </c:ext>
              </c:extLst>
            </c:dLbl>
            <c:dLbl>
              <c:idx val="1"/>
              <c:layout>
                <c:manualLayout>
                  <c:x val="6.9840048301467617E-4"/>
                  <c:y val="3.7343874960415226E-2"/>
                </c:manualLayout>
              </c:layout>
              <c:tx>
                <c:rich>
                  <a:bodyPr/>
                  <a:lstStyle/>
                  <a:p>
                    <a:fld id="{DB965100-2028-4234-9557-32F663759010}" type="CATEGORYNAME">
                      <a:rPr lang="en-US"/>
                      <a:pPr/>
                      <a:t>[CATEGORY NAME]</a:t>
                    </a:fld>
                    <a:r>
                      <a:rPr lang="en-US" baseline="0"/>
                      <a:t>, 91</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781-458C-BAFE-B27936D073E0}"/>
                </c:ext>
              </c:extLst>
            </c:dLbl>
            <c:dLbl>
              <c:idx val="2"/>
              <c:layout>
                <c:manualLayout>
                  <c:x val="4.0731962076169049E-3"/>
                  <c:y val="-1.2142448589038386E-3"/>
                </c:manualLayout>
              </c:layout>
              <c:tx>
                <c:rich>
                  <a:bodyPr/>
                  <a:lstStyle/>
                  <a:p>
                    <a:fld id="{24B695F0-79D4-4E66-B0FB-BA4CBB4298CC}" type="CATEGORYNAME">
                      <a:rPr lang="en-US"/>
                      <a:pPr/>
                      <a:t>[CATEGORY NAME]</a:t>
                    </a:fld>
                    <a:r>
                      <a:rPr lang="en-US" baseline="0"/>
                      <a:t>, 89</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781-458C-BAFE-B27936D073E0}"/>
                </c:ext>
              </c:extLst>
            </c:dLbl>
            <c:dLbl>
              <c:idx val="3"/>
              <c:layout>
                <c:manualLayout>
                  <c:x val="-2.326852000642777E-3"/>
                  <c:y val="-2.3980734587402769E-2"/>
                </c:manualLayout>
              </c:layout>
              <c:tx>
                <c:rich>
                  <a:bodyPr/>
                  <a:lstStyle/>
                  <a:p>
                    <a:fld id="{6613BF7D-24E0-4F80-A6FF-07136215C0D9}" type="CATEGORYNAME">
                      <a:rPr lang="en-US"/>
                      <a:pPr/>
                      <a:t>[CATEGORY NAME]</a:t>
                    </a:fld>
                    <a:r>
                      <a:rPr lang="en-US" baseline="0"/>
                      <a:t>, 77</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781-458C-BAFE-B27936D073E0}"/>
                </c:ext>
              </c:extLst>
            </c:dLbl>
            <c:dLbl>
              <c:idx val="4"/>
              <c:layout>
                <c:manualLayout>
                  <c:x val="-7.8857999892870539E-3"/>
                  <c:y val="-3.2800113325956455E-2"/>
                </c:manualLayout>
              </c:layout>
              <c:tx>
                <c:rich>
                  <a:bodyPr/>
                  <a:lstStyle/>
                  <a:p>
                    <a:fld id="{33034BC2-7344-4453-95EC-1269D62DF269}" type="CATEGORYNAME">
                      <a:rPr lang="en-US"/>
                      <a:pPr/>
                      <a:t>[CATEGORY NAME]</a:t>
                    </a:fld>
                    <a:r>
                      <a:rPr lang="en-US" baseline="0"/>
                      <a:t>, 75</a:t>
                    </a:r>
                  </a:p>
                  <a:p>
                    <a:endParaRPr 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781-458C-BAFE-B27936D073E0}"/>
                </c:ext>
              </c:extLst>
            </c:dLbl>
            <c:dLbl>
              <c:idx val="5"/>
              <c:layout>
                <c:manualLayout>
                  <c:x val="2.2616369382397381E-3"/>
                  <c:y val="-2.6624115977356189E-2"/>
                </c:manualLayout>
              </c:layout>
              <c:tx>
                <c:rich>
                  <a:bodyPr/>
                  <a:lstStyle/>
                  <a:p>
                    <a:fld id="{5ED97617-89A5-415A-9DAB-331F5BADE7CA}" type="CATEGORYNAME">
                      <a:rPr lang="en-US"/>
                      <a:pPr/>
                      <a:t>[CATEGORY NAME]</a:t>
                    </a:fld>
                    <a:r>
                      <a:rPr lang="en-US" baseline="0"/>
                      <a:t>, 59</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5781-458C-BAFE-B27936D073E0}"/>
                </c:ext>
              </c:extLst>
            </c:dLbl>
            <c:dLbl>
              <c:idx val="6"/>
              <c:layout>
                <c:manualLayout>
                  <c:x val="1.3627135893727507E-2"/>
                  <c:y val="-3.1186020281069753E-3"/>
                </c:manualLayout>
              </c:layout>
              <c:tx>
                <c:rich>
                  <a:bodyPr/>
                  <a:lstStyle/>
                  <a:p>
                    <a:fld id="{0F367C90-ED4A-4B7C-A0F3-5DBCE739147C}" type="CATEGORYNAME">
                      <a:rPr lang="en-US"/>
                      <a:pPr/>
                      <a:t>[CATEGORY NAME]</a:t>
                    </a:fld>
                    <a:r>
                      <a:rPr lang="en-US" baseline="0"/>
                      <a:t>, 48</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5781-458C-BAFE-B27936D073E0}"/>
                </c:ext>
              </c:extLst>
            </c:dLbl>
            <c:dLbl>
              <c:idx val="7"/>
              <c:layout>
                <c:manualLayout>
                  <c:x val="7.1595961219133326E-3"/>
                  <c:y val="-8.9792111016674062E-3"/>
                </c:manualLayout>
              </c:layout>
              <c:tx>
                <c:rich>
                  <a:bodyPr/>
                  <a:lstStyle/>
                  <a:p>
                    <a:fld id="{FE2A82F6-0F0F-4FB5-85FA-0AFBEC927270}" type="CATEGORYNAME">
                      <a:rPr lang="en-US"/>
                      <a:pPr/>
                      <a:t>[CATEGORY NAME]</a:t>
                    </a:fld>
                    <a:r>
                      <a:rPr lang="en-US" baseline="0"/>
                      <a:t>, 29</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5781-458C-BAFE-B27936D073E0}"/>
                </c:ext>
              </c:extLst>
            </c:dLbl>
            <c:dLbl>
              <c:idx val="8"/>
              <c:layout>
                <c:manualLayout>
                  <c:x val="7.11259306872349E-3"/>
                  <c:y val="-1.7265369832844338E-2"/>
                </c:manualLayout>
              </c:layout>
              <c:tx>
                <c:rich>
                  <a:bodyPr/>
                  <a:lstStyle/>
                  <a:p>
                    <a:fld id="{1E0C56BE-99A0-4D69-B0EA-58E8A09A32D9}" type="CATEGORYNAME">
                      <a:rPr lang="en-US"/>
                      <a:pPr/>
                      <a:t>[CATEGORY NAME]</a:t>
                    </a:fld>
                    <a:r>
                      <a:rPr lang="en-US" baseline="0"/>
                      <a:t>, 28</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5781-458C-BAFE-B27936D073E0}"/>
                </c:ext>
              </c:extLst>
            </c:dLbl>
            <c:dLbl>
              <c:idx val="9"/>
              <c:layout>
                <c:manualLayout>
                  <c:x val="4.0036959665755443E-3"/>
                  <c:y val="-2.4214870289890059E-2"/>
                </c:manualLayout>
              </c:layout>
              <c:tx>
                <c:rich>
                  <a:bodyPr/>
                  <a:lstStyle/>
                  <a:p>
                    <a:fld id="{ED7D53F0-16C0-4C6F-9A88-F3F8697B9957}" type="CATEGORYNAME">
                      <a:rPr lang="en-US"/>
                      <a:pPr/>
                      <a:t>[CATEGORY NAME]</a:t>
                    </a:fld>
                    <a:r>
                      <a:rPr lang="en-US" baseline="0"/>
                      <a:t>, 25</a:t>
                    </a:r>
                  </a:p>
                  <a:p>
                    <a:endParaRPr 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5781-458C-BAFE-B27936D073E0}"/>
                </c:ext>
              </c:extLst>
            </c:dLbl>
            <c:dLbl>
              <c:idx val="10"/>
              <c:layout>
                <c:manualLayout>
                  <c:x val="-4.6614708875676255E-4"/>
                  <c:y val="-2.0427805485617762E-2"/>
                </c:manualLayout>
              </c:layout>
              <c:tx>
                <c:rich>
                  <a:bodyPr/>
                  <a:lstStyle/>
                  <a:p>
                    <a:fld id="{DA56866A-1A7F-4F4D-8F48-49215C6A116F}" type="CATEGORYNAME">
                      <a:rPr lang="en-US"/>
                      <a:pPr/>
                      <a:t>[CATEGORY NAME]</a:t>
                    </a:fld>
                    <a:r>
                      <a:rPr lang="en-US" baseline="0"/>
                      <a:t>, 25</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5781-458C-BAFE-B27936D073E0}"/>
                </c:ext>
              </c:extLst>
            </c:dLbl>
            <c:dLbl>
              <c:idx val="11"/>
              <c:layout>
                <c:manualLayout>
                  <c:x val="-1.3834565322191869E-2"/>
                  <c:y val="7.5284517643033871E-2"/>
                </c:manualLayout>
              </c:layout>
              <c:tx>
                <c:rich>
                  <a:bodyPr/>
                  <a:lstStyle/>
                  <a:p>
                    <a:fld id="{D1CD2705-410D-4656-9EFD-3CC09FEA3AE8}" type="CATEGORYNAME">
                      <a:rPr lang="en-US"/>
                      <a:pPr/>
                      <a:t>[CATEGORY NAME]</a:t>
                    </a:fld>
                    <a:r>
                      <a:rPr lang="en-US" baseline="0"/>
                      <a:t>, 367</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5781-458C-BAFE-B27936D073E0}"/>
                </c:ext>
              </c:extLst>
            </c:dLbl>
            <c:numFmt formatCode="_(&quot;$&quot;* #,##0_);_(&quot;$&quot;* \(#,##0\);_(&quot;$&quot;* &quot;-&quot;_);_(@_)"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'All liabilities - short'!$A$4:$A$15</c:f>
              <c:strCache>
                <c:ptCount val="12"/>
                <c:pt idx="0">
                  <c:v>Egypt</c:v>
                </c:pt>
                <c:pt idx="1">
                  <c:v>India</c:v>
                </c:pt>
                <c:pt idx="2">
                  <c:v>Bangladesh</c:v>
                </c:pt>
                <c:pt idx="3">
                  <c:v>Nepal</c:v>
                </c:pt>
                <c:pt idx="4">
                  <c:v>Rwanda</c:v>
                </c:pt>
                <c:pt idx="5">
                  <c:v>Ethiopia</c:v>
                </c:pt>
                <c:pt idx="6">
                  <c:v>Pakistan</c:v>
                </c:pt>
                <c:pt idx="7">
                  <c:v>Senegal</c:v>
                </c:pt>
                <c:pt idx="8">
                  <c:v>Nigeria</c:v>
                </c:pt>
                <c:pt idx="9">
                  <c:v>Ghana</c:v>
                </c:pt>
                <c:pt idx="10">
                  <c:v>China</c:v>
                </c:pt>
                <c:pt idx="11">
                  <c:v>Other</c:v>
                </c:pt>
              </c:strCache>
            </c:strRef>
          </c:cat>
          <c:val>
            <c:numRef>
              <c:f>'All liabilities - short'!$B$4:$B$15</c:f>
              <c:numCache>
                <c:formatCode>0</c:formatCode>
                <c:ptCount val="12"/>
                <c:pt idx="0">
                  <c:v>96</c:v>
                </c:pt>
                <c:pt idx="1">
                  <c:v>91</c:v>
                </c:pt>
                <c:pt idx="2">
                  <c:v>89</c:v>
                </c:pt>
                <c:pt idx="3">
                  <c:v>77</c:v>
                </c:pt>
                <c:pt idx="4">
                  <c:v>75</c:v>
                </c:pt>
                <c:pt idx="5">
                  <c:v>59</c:v>
                </c:pt>
                <c:pt idx="6">
                  <c:v>48</c:v>
                </c:pt>
                <c:pt idx="7">
                  <c:v>29</c:v>
                </c:pt>
                <c:pt idx="8">
                  <c:v>28</c:v>
                </c:pt>
                <c:pt idx="9">
                  <c:v>25</c:v>
                </c:pt>
                <c:pt idx="10">
                  <c:v>25</c:v>
                </c:pt>
                <c:pt idx="11">
                  <c:v>367</c:v>
                </c:pt>
              </c:numCache>
            </c:numRef>
          </c:val>
          <c:extLst>
            <c:ext xmlns:c16="http://schemas.microsoft.com/office/drawing/2014/chart" uri="{C3380CC4-5D6E-409C-BE32-E72D297353CC}">
              <c16:uniqueId val="{00000018-5781-458C-BAFE-B27936D073E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545094152626362E-2"/>
          <c:y val="1.9639934533551555E-2"/>
          <c:w val="0.93359762140733393"/>
          <c:h val="0.87561374795417346"/>
        </c:manualLayout>
      </c:layout>
      <c:barChart>
        <c:barDir val="col"/>
        <c:grouping val="clustered"/>
        <c:varyColors val="0"/>
        <c:ser>
          <c:idx val="0"/>
          <c:order val="0"/>
          <c:tx>
            <c:strRef>
              <c:f>Sheet1!$A$2</c:f>
              <c:strCache>
                <c:ptCount val="1"/>
                <c:pt idx="0">
                  <c:v>Tribunals</c:v>
                </c:pt>
              </c:strCache>
            </c:strRef>
          </c:tx>
          <c:spPr>
            <a:solidFill>
              <a:srgbClr val="92D050"/>
            </a:solidFill>
          </c:spPr>
          <c:invertIfNegative val="0"/>
          <c:dLbls>
            <c:spPr>
              <a:noFill/>
              <a:ln>
                <a:noFill/>
              </a:ln>
              <a:effectLst/>
            </c:spPr>
            <c:txPr>
              <a:bodyPr wrap="square" lIns="38100" tIns="19050" rIns="38100" bIns="19050" anchor="ctr">
                <a:spAutoFit/>
              </a:bodyPr>
              <a:lstStyle/>
              <a:p>
                <a:pPr>
                  <a:defRPr sz="760">
                    <a:latin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Sheet1!$B$1:$AC$1</c:f>
              <c:strCache>
                <c:ptCount val="28"/>
                <c:pt idx="0">
                  <c:v>JAN. 17</c:v>
                </c:pt>
                <c:pt idx="1">
                  <c:v>FEB.</c:v>
                </c:pt>
                <c:pt idx="2">
                  <c:v>MAR.</c:v>
                </c:pt>
                <c:pt idx="3">
                  <c:v>APRIL</c:v>
                </c:pt>
                <c:pt idx="4">
                  <c:v>MAY</c:v>
                </c:pt>
                <c:pt idx="5">
                  <c:v>JUNE</c:v>
                </c:pt>
                <c:pt idx="6">
                  <c:v>JULY</c:v>
                </c:pt>
                <c:pt idx="7">
                  <c:v>AUG.</c:v>
                </c:pt>
                <c:pt idx="8">
                  <c:v>SEPT.</c:v>
                </c:pt>
                <c:pt idx="9">
                  <c:v>OCT.</c:v>
                </c:pt>
                <c:pt idx="10">
                  <c:v>NOV.</c:v>
                </c:pt>
                <c:pt idx="11">
                  <c:v>DEC.</c:v>
                </c:pt>
                <c:pt idx="12">
                  <c:v>JAN. 18</c:v>
                </c:pt>
                <c:pt idx="13">
                  <c:v>FEB.</c:v>
                </c:pt>
                <c:pt idx="14">
                  <c:v>MAR.</c:v>
                </c:pt>
                <c:pt idx="15">
                  <c:v>APRIL</c:v>
                </c:pt>
                <c:pt idx="16">
                  <c:v>MAY</c:v>
                </c:pt>
                <c:pt idx="17">
                  <c:v>JUNE</c:v>
                </c:pt>
                <c:pt idx="18">
                  <c:v>JULY</c:v>
                </c:pt>
                <c:pt idx="19">
                  <c:v>AUG.</c:v>
                </c:pt>
                <c:pt idx="20">
                  <c:v>SEPT.</c:v>
                </c:pt>
                <c:pt idx="21">
                  <c:v>OCT.</c:v>
                </c:pt>
                <c:pt idx="22">
                  <c:v>NOV.</c:v>
                </c:pt>
                <c:pt idx="23">
                  <c:v>DEC.</c:v>
                </c:pt>
                <c:pt idx="24">
                  <c:v>JAN. 19</c:v>
                </c:pt>
                <c:pt idx="25">
                  <c:v>FEB.</c:v>
                </c:pt>
                <c:pt idx="26">
                  <c:v>MAR.</c:v>
                </c:pt>
                <c:pt idx="27">
                  <c:v>APRIL</c:v>
                </c:pt>
              </c:strCache>
            </c:strRef>
          </c:cat>
          <c:val>
            <c:numRef>
              <c:f>Sheet1!$B$2:$AC$2</c:f>
              <c:numCache>
                <c:formatCode>#,##0_);[Red]\(#,##0\)</c:formatCode>
                <c:ptCount val="28"/>
                <c:pt idx="0">
                  <c:v>145</c:v>
                </c:pt>
                <c:pt idx="1">
                  <c:v>151</c:v>
                </c:pt>
                <c:pt idx="2">
                  <c:v>170</c:v>
                </c:pt>
                <c:pt idx="3">
                  <c:v>172</c:v>
                </c:pt>
                <c:pt idx="4">
                  <c:v>177</c:v>
                </c:pt>
                <c:pt idx="5">
                  <c:v>171</c:v>
                </c:pt>
                <c:pt idx="6">
                  <c:v>163</c:v>
                </c:pt>
                <c:pt idx="7">
                  <c:v>155</c:v>
                </c:pt>
                <c:pt idx="8">
                  <c:v>171</c:v>
                </c:pt>
                <c:pt idx="9">
                  <c:v>162</c:v>
                </c:pt>
                <c:pt idx="10">
                  <c:v>152</c:v>
                </c:pt>
                <c:pt idx="11">
                  <c:v>143</c:v>
                </c:pt>
                <c:pt idx="12">
                  <c:v>147</c:v>
                </c:pt>
                <c:pt idx="13">
                  <c:v>155</c:v>
                </c:pt>
                <c:pt idx="14">
                  <c:v>160</c:v>
                </c:pt>
                <c:pt idx="15">
                  <c:v>166</c:v>
                </c:pt>
                <c:pt idx="16">
                  <c:v>160</c:v>
                </c:pt>
                <c:pt idx="17">
                  <c:v>152</c:v>
                </c:pt>
                <c:pt idx="18">
                  <c:v>155</c:v>
                </c:pt>
                <c:pt idx="19">
                  <c:v>157</c:v>
                </c:pt>
                <c:pt idx="20">
                  <c:v>155</c:v>
                </c:pt>
                <c:pt idx="21">
                  <c:v>152</c:v>
                </c:pt>
                <c:pt idx="22">
                  <c:v>161</c:v>
                </c:pt>
                <c:pt idx="23">
                  <c:v>156</c:v>
                </c:pt>
                <c:pt idx="24">
                  <c:v>157</c:v>
                </c:pt>
                <c:pt idx="25">
                  <c:v>165</c:v>
                </c:pt>
                <c:pt idx="26">
                  <c:v>188</c:v>
                </c:pt>
                <c:pt idx="27">
                  <c:v>183</c:v>
                </c:pt>
              </c:numCache>
            </c:numRef>
          </c:val>
          <c:extLst>
            <c:ext xmlns:c16="http://schemas.microsoft.com/office/drawing/2014/chart" uri="{C3380CC4-5D6E-409C-BE32-E72D297353CC}">
              <c16:uniqueId val="{00000000-B40C-40E7-9F13-FFD2F7148DEE}"/>
            </c:ext>
          </c:extLst>
        </c:ser>
        <c:dLbls>
          <c:showLegendKey val="0"/>
          <c:showVal val="0"/>
          <c:showCatName val="0"/>
          <c:showSerName val="0"/>
          <c:showPercent val="0"/>
          <c:showBubbleSize val="0"/>
        </c:dLbls>
        <c:gapWidth val="150"/>
        <c:axId val="39538048"/>
        <c:axId val="39539840"/>
      </c:barChart>
      <c:catAx>
        <c:axId val="39538048"/>
        <c:scaling>
          <c:orientation val="minMax"/>
        </c:scaling>
        <c:delete val="0"/>
        <c:axPos val="b"/>
        <c:numFmt formatCode="General" sourceLinked="1"/>
        <c:majorTickMark val="out"/>
        <c:minorTickMark val="none"/>
        <c:tickLblPos val="nextTo"/>
        <c:spPr>
          <a:ln w="3010">
            <a:solidFill>
              <a:srgbClr val="000000"/>
            </a:solidFill>
            <a:prstDash val="solid"/>
          </a:ln>
        </c:spPr>
        <c:txPr>
          <a:bodyPr rot="-3600000" vert="horz"/>
          <a:lstStyle/>
          <a:p>
            <a:pPr>
              <a:defRPr sz="759" b="1" i="0" u="none" strike="noStrike" baseline="0">
                <a:solidFill>
                  <a:srgbClr val="000000"/>
                </a:solidFill>
                <a:latin typeface="Calibri"/>
                <a:ea typeface="Calibri"/>
                <a:cs typeface="Calibri"/>
              </a:defRPr>
            </a:pPr>
            <a:endParaRPr lang="en-US"/>
          </a:p>
        </c:txPr>
        <c:crossAx val="39539840"/>
        <c:crosses val="autoZero"/>
        <c:auto val="0"/>
        <c:lblAlgn val="ctr"/>
        <c:lblOffset val="100"/>
        <c:tickLblSkip val="1"/>
        <c:tickMarkSkip val="1"/>
        <c:noMultiLvlLbl val="0"/>
      </c:catAx>
      <c:valAx>
        <c:axId val="39539840"/>
        <c:scaling>
          <c:orientation val="minMax"/>
          <c:max val="200"/>
          <c:min val="0"/>
        </c:scaling>
        <c:delete val="0"/>
        <c:axPos val="l"/>
        <c:majorGridlines>
          <c:spPr>
            <a:ln w="12042">
              <a:solidFill>
                <a:srgbClr val="FFFFFF"/>
              </a:solidFill>
              <a:prstDash val="solid"/>
            </a:ln>
          </c:spPr>
        </c:majorGridlines>
        <c:numFmt formatCode="0" sourceLinked="0"/>
        <c:majorTickMark val="out"/>
        <c:minorTickMark val="none"/>
        <c:tickLblPos val="nextTo"/>
        <c:spPr>
          <a:ln w="3010">
            <a:solidFill>
              <a:srgbClr val="000000"/>
            </a:solidFill>
            <a:prstDash val="solid"/>
          </a:ln>
        </c:spPr>
        <c:txPr>
          <a:bodyPr rot="0" vert="horz"/>
          <a:lstStyle/>
          <a:p>
            <a:pPr>
              <a:defRPr sz="759" b="0" i="0" u="none" strike="noStrike" baseline="0">
                <a:solidFill>
                  <a:srgbClr val="000000"/>
                </a:solidFill>
                <a:latin typeface="Calibri"/>
                <a:ea typeface="Calibri"/>
                <a:cs typeface="Calibri"/>
              </a:defRPr>
            </a:pPr>
            <a:endParaRPr lang="en-US"/>
          </a:p>
        </c:txPr>
        <c:crossAx val="39538048"/>
        <c:crosses val="autoZero"/>
        <c:crossBetween val="between"/>
        <c:majorUnit val="20"/>
      </c:valAx>
      <c:spPr>
        <a:noFill/>
        <a:ln w="24084">
          <a:noFill/>
        </a:ln>
      </c:spPr>
    </c:plotArea>
    <c:plotVisOnly val="1"/>
    <c:dispBlanksAs val="gap"/>
    <c:showDLblsOverMax val="0"/>
  </c:chart>
  <c:spPr>
    <a:noFill/>
    <a:ln>
      <a:noFill/>
    </a:ln>
  </c:spPr>
  <c:txPr>
    <a:bodyPr/>
    <a:lstStyle/>
    <a:p>
      <a:pPr>
        <a:defRPr sz="1707" b="1" i="0" u="none" strike="noStrike" baseline="0">
          <a:solidFill>
            <a:srgbClr val="000000"/>
          </a:solidFill>
          <a:latin typeface="Tahoma"/>
          <a:ea typeface="Tahoma"/>
          <a:cs typeface="Tahoma"/>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0"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3795" name="Rectangle 3"/>
          <p:cNvSpPr>
            <a:spLocks noGrp="1" noChangeArrowheads="1"/>
          </p:cNvSpPr>
          <p:nvPr>
            <p:ph type="dt" sz="quarter" idx="1"/>
          </p:nvPr>
        </p:nvSpPr>
        <p:spPr bwMode="auto">
          <a:xfrm>
            <a:off x="5265764"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algn="r" defTabSz="912234" eaLnBrk="0" hangingPunct="0">
              <a:defRPr sz="1200">
                <a:latin typeface="Arial" charset="0"/>
              </a:defRPr>
            </a:lvl1pPr>
          </a:lstStyle>
          <a:p>
            <a:pPr>
              <a:defRPr/>
            </a:pPr>
            <a:fld id="{350DBAAA-CCC6-40ED-B9B6-109C2035596C}" type="datetime1">
              <a:rPr lang="en-GB" altLang="en-US"/>
              <a:pPr>
                <a:defRPr/>
              </a:pPr>
              <a:t>07/05/2019</a:t>
            </a:fld>
            <a:endParaRPr lang="en-GB" altLang="en-US" dirty="0"/>
          </a:p>
        </p:txBody>
      </p:sp>
      <p:sp>
        <p:nvSpPr>
          <p:cNvPr id="33796" name="Rectangle 4"/>
          <p:cNvSpPr>
            <a:spLocks noGrp="1" noChangeArrowheads="1"/>
          </p:cNvSpPr>
          <p:nvPr>
            <p:ph type="ftr" sz="quarter" idx="2"/>
          </p:nvPr>
        </p:nvSpPr>
        <p:spPr bwMode="auto">
          <a:xfrm>
            <a:off x="10"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3797" name="Rectangle 5"/>
          <p:cNvSpPr>
            <a:spLocks noGrp="1" noChangeArrowheads="1"/>
          </p:cNvSpPr>
          <p:nvPr>
            <p:ph type="sldNum" sz="quarter" idx="3"/>
          </p:nvPr>
        </p:nvSpPr>
        <p:spPr bwMode="auto">
          <a:xfrm>
            <a:off x="5265764"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algn="r" defTabSz="912234" eaLnBrk="0" hangingPunct="0">
              <a:defRPr sz="1200">
                <a:latin typeface="Arial" charset="0"/>
              </a:defRPr>
            </a:lvl1pPr>
          </a:lstStyle>
          <a:p>
            <a:pPr>
              <a:defRPr/>
            </a:pPr>
            <a:fld id="{77D3586D-D019-41A1-85D5-821F60B7C843}" type="slidenum">
              <a:rPr lang="en-GB" altLang="en-US"/>
              <a:pPr>
                <a:defRPr/>
              </a:pPr>
              <a:t>‹#›</a:t>
            </a:fld>
            <a:endParaRPr lang="en-GB" altLang="en-US" dirty="0"/>
          </a:p>
        </p:txBody>
      </p:sp>
    </p:spTree>
    <p:extLst>
      <p:ext uri="{BB962C8B-B14F-4D97-AF65-F5344CB8AC3E}">
        <p14:creationId xmlns:p14="http://schemas.microsoft.com/office/powerpoint/2010/main" val="182894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0"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0723" name="Rectangle 3"/>
          <p:cNvSpPr>
            <a:spLocks noGrp="1" noChangeArrowheads="1"/>
          </p:cNvSpPr>
          <p:nvPr>
            <p:ph type="dt" idx="1"/>
          </p:nvPr>
        </p:nvSpPr>
        <p:spPr bwMode="auto">
          <a:xfrm>
            <a:off x="5265764"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algn="r" defTabSz="912234" eaLnBrk="0" hangingPunct="0">
              <a:defRPr sz="1200">
                <a:latin typeface="Arial" charset="0"/>
              </a:defRPr>
            </a:lvl1pPr>
          </a:lstStyle>
          <a:p>
            <a:pPr>
              <a:defRPr/>
            </a:pPr>
            <a:fld id="{85A5EAA4-8FC4-4444-8996-C606687F5308}" type="datetime1">
              <a:rPr lang="en-GB" altLang="en-US"/>
              <a:pPr>
                <a:defRPr/>
              </a:pPr>
              <a:t>07/05/2019</a:t>
            </a:fld>
            <a:endParaRPr lang="en-GB" altLang="en-US" dirty="0"/>
          </a:p>
        </p:txBody>
      </p:sp>
      <p:sp>
        <p:nvSpPr>
          <p:cNvPr id="14340" name="Rectangle 4"/>
          <p:cNvSpPr>
            <a:spLocks noGrp="1" noRot="1" noChangeAspect="1" noChangeArrowheads="1" noTextEdit="1"/>
          </p:cNvSpPr>
          <p:nvPr>
            <p:ph type="sldImg" idx="2"/>
          </p:nvPr>
        </p:nvSpPr>
        <p:spPr bwMode="auto">
          <a:xfrm>
            <a:off x="2963863" y="525463"/>
            <a:ext cx="3368675" cy="26289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30276" y="3330581"/>
            <a:ext cx="7435850" cy="3154363"/>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26" name="Rectangle 6"/>
          <p:cNvSpPr>
            <a:spLocks noGrp="1" noChangeArrowheads="1"/>
          </p:cNvSpPr>
          <p:nvPr>
            <p:ph type="ftr" sz="quarter" idx="4"/>
          </p:nvPr>
        </p:nvSpPr>
        <p:spPr bwMode="auto">
          <a:xfrm>
            <a:off x="10"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0727" name="Rectangle 7"/>
          <p:cNvSpPr>
            <a:spLocks noGrp="1" noChangeArrowheads="1"/>
          </p:cNvSpPr>
          <p:nvPr>
            <p:ph type="sldNum" sz="quarter" idx="5"/>
          </p:nvPr>
        </p:nvSpPr>
        <p:spPr bwMode="auto">
          <a:xfrm>
            <a:off x="5265764"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algn="r" defTabSz="912234" eaLnBrk="0" hangingPunct="0">
              <a:defRPr sz="1200">
                <a:latin typeface="Arial" charset="0"/>
              </a:defRPr>
            </a:lvl1pPr>
          </a:lstStyle>
          <a:p>
            <a:pPr>
              <a:defRPr/>
            </a:pPr>
            <a:fld id="{958F369F-CDB3-46D5-BA5C-61210F068B31}" type="slidenum">
              <a:rPr lang="en-GB" altLang="en-US"/>
              <a:pPr>
                <a:defRPr/>
              </a:pPr>
              <a:t>‹#›</a:t>
            </a:fld>
            <a:endParaRPr lang="en-GB" altLang="en-US" dirty="0"/>
          </a:p>
        </p:txBody>
      </p:sp>
    </p:spTree>
    <p:extLst>
      <p:ext uri="{BB962C8B-B14F-4D97-AF65-F5344CB8AC3E}">
        <p14:creationId xmlns:p14="http://schemas.microsoft.com/office/powerpoint/2010/main" val="11084963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txBox="1">
            <a:spLocks noGrp="1" noChangeArrowheads="1"/>
          </p:cNvSpPr>
          <p:nvPr/>
        </p:nvSpPr>
        <p:spPr bwMode="auto">
          <a:xfrm>
            <a:off x="5265764" y="6657981"/>
            <a:ext cx="4029075" cy="350838"/>
          </a:xfrm>
          <a:prstGeom prst="rect">
            <a:avLst/>
          </a:prstGeom>
          <a:noFill/>
          <a:ln w="9525">
            <a:noFill/>
            <a:miter lim="800000"/>
            <a:headEnd/>
            <a:tailEnd/>
          </a:ln>
        </p:spPr>
        <p:txBody>
          <a:bodyPr lIns="91368" tIns="45680" rIns="91368" bIns="45680" anchor="b"/>
          <a:lstStyle/>
          <a:p>
            <a:pPr algn="r" defTabSz="912234" eaLnBrk="0" hangingPunct="0"/>
            <a:fld id="{6B003A88-FA00-4184-A8AA-6D158CA3E7B0}" type="slidenum">
              <a:rPr lang="en-GB" altLang="ja-JP" sz="1200">
                <a:latin typeface="Arial" charset="0"/>
              </a:rPr>
              <a:pPr algn="r" defTabSz="912234" eaLnBrk="0" hangingPunct="0"/>
              <a:t>1</a:t>
            </a:fld>
            <a:endParaRPr lang="en-GB" altLang="ja-JP" sz="1200">
              <a:latin typeface="Arial" charset="0"/>
            </a:endParaRPr>
          </a:p>
        </p:txBody>
      </p:sp>
      <p:sp>
        <p:nvSpPr>
          <p:cNvPr id="18434" name="Rectangle 2"/>
          <p:cNvSpPr>
            <a:spLocks noGrp="1" noRot="1" noChangeAspect="1" noChangeArrowheads="1" noTextEdit="1"/>
          </p:cNvSpPr>
          <p:nvPr>
            <p:ph type="sldImg"/>
          </p:nvPr>
        </p:nvSpPr>
        <p:spPr>
          <a:xfrm>
            <a:off x="2963863" y="525463"/>
            <a:ext cx="3368675" cy="2628900"/>
          </a:xfrm>
          <a:ln/>
        </p:spPr>
      </p:sp>
      <p:sp>
        <p:nvSpPr>
          <p:cNvPr id="18435" name="Rectangle 3"/>
          <p:cNvSpPr>
            <a:spLocks noGrp="1" noChangeArrowheads="1"/>
          </p:cNvSpPr>
          <p:nvPr>
            <p:ph type="body" idx="1"/>
          </p:nvPr>
        </p:nvSpPr>
        <p:spPr>
          <a:noFill/>
          <a:ln/>
        </p:spPr>
        <p:txBody>
          <a:bodyPr/>
          <a:lstStyle/>
          <a:p>
            <a:pPr eaLnBrk="1" hangingPunct="1"/>
            <a:endParaRPr lang="en-US" altLang="en-US">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8F369F-CDB3-46D5-BA5C-61210F068B31}" type="slidenum">
              <a:rPr lang="en-GB" altLang="en-US" smtClean="0"/>
              <a:pPr>
                <a:defRPr/>
              </a:pPr>
              <a:t>10</a:t>
            </a:fld>
            <a:endParaRPr lang="en-GB" altLang="en-US" dirty="0"/>
          </a:p>
        </p:txBody>
      </p:sp>
    </p:spTree>
    <p:extLst>
      <p:ext uri="{BB962C8B-B14F-4D97-AF65-F5344CB8AC3E}">
        <p14:creationId xmlns:p14="http://schemas.microsoft.com/office/powerpoint/2010/main" val="344658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8F369F-CDB3-46D5-BA5C-61210F068B31}" type="slidenum">
              <a:rPr lang="en-GB" altLang="en-US" smtClean="0"/>
              <a:pPr>
                <a:defRPr/>
              </a:pPr>
              <a:t>14</a:t>
            </a:fld>
            <a:endParaRPr lang="en-GB" altLang="en-US" dirty="0"/>
          </a:p>
        </p:txBody>
      </p:sp>
    </p:spTree>
    <p:extLst>
      <p:ext uri="{BB962C8B-B14F-4D97-AF65-F5344CB8AC3E}">
        <p14:creationId xmlns:p14="http://schemas.microsoft.com/office/powerpoint/2010/main" val="105834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58F369F-CDB3-46D5-BA5C-61210F068B31}" type="slidenum">
              <a:rPr lang="en-GB" altLang="en-US" smtClean="0"/>
              <a:pPr>
                <a:defRPr/>
              </a:pPr>
              <a:t>19</a:t>
            </a:fld>
            <a:endParaRPr lang="en-GB" altLang="en-US" dirty="0"/>
          </a:p>
        </p:txBody>
      </p:sp>
    </p:spTree>
    <p:extLst>
      <p:ext uri="{BB962C8B-B14F-4D97-AF65-F5344CB8AC3E}">
        <p14:creationId xmlns:p14="http://schemas.microsoft.com/office/powerpoint/2010/main" val="1817006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58F369F-CDB3-46D5-BA5C-61210F068B31}" type="slidenum">
              <a:rPr lang="en-GB" altLang="en-US" smtClean="0"/>
              <a:pPr>
                <a:defRPr/>
              </a:pPr>
              <a:t>22</a:t>
            </a:fld>
            <a:endParaRPr lang="en-GB" altLang="en-US" dirty="0"/>
          </a:p>
        </p:txBody>
      </p:sp>
    </p:spTree>
    <p:extLst>
      <p:ext uri="{BB962C8B-B14F-4D97-AF65-F5344CB8AC3E}">
        <p14:creationId xmlns:p14="http://schemas.microsoft.com/office/powerpoint/2010/main" val="149684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15741"/>
            <a:ext cx="7772400" cy="1528894"/>
          </a:xfrm>
        </p:spPr>
        <p:txBody>
          <a:bodyPr/>
          <a:lstStyle/>
          <a:p>
            <a:r>
              <a:rPr lang="en-US"/>
              <a:t>Click to edit Master title style</a:t>
            </a:r>
          </a:p>
        </p:txBody>
      </p:sp>
      <p:sp>
        <p:nvSpPr>
          <p:cNvPr id="3" name="Subtitle 2"/>
          <p:cNvSpPr>
            <a:spLocks noGrp="1"/>
          </p:cNvSpPr>
          <p:nvPr>
            <p:ph type="subTitle" idx="1"/>
          </p:nvPr>
        </p:nvSpPr>
        <p:spPr>
          <a:xfrm>
            <a:off x="1371600" y="4041828"/>
            <a:ext cx="6400800" cy="182278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BAC5EABB-1108-419D-8B94-B03205BE66B8}" type="datetime1">
              <a:rPr lang="en-US" altLang="en-US"/>
              <a:pPr>
                <a:defRPr/>
              </a:pPr>
              <a:t>07/05/2019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64773B-0D37-4A7D-B3AE-CE3EB68FFBEB}"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5FE2442-BC89-41E0-AC1C-CD90C709D3E3}" type="datetime1">
              <a:rPr lang="en-US" altLang="en-US"/>
              <a:pPr>
                <a:defRPr/>
              </a:pPr>
              <a:t>07/05/2019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A2E07C-0ABD-4A50-BCC2-03C9AEB900BB}"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85637"/>
            <a:ext cx="2057400" cy="608585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85637"/>
            <a:ext cx="6019800" cy="60858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8DAA2D7-AE0D-477E-84F1-2126EE164C91}" type="datetime1">
              <a:rPr lang="en-US" altLang="en-US"/>
              <a:pPr>
                <a:defRPr/>
              </a:pPr>
              <a:t>07/05/2019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C9433A-7B29-4E63-9870-2A42B6FDBCF9}"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85637"/>
            <a:ext cx="8229600" cy="6085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3091CA97-EDE3-42E6-BC1E-0DA33649FE7B}" type="datetime1">
              <a:rPr lang="en-US" altLang="en-US"/>
              <a:pPr>
                <a:defRPr/>
              </a:pPr>
              <a:t>07/05/2019</a:t>
            </a:fld>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BF73546-8B75-43FC-9022-FA8576FB54DE}" type="slidenum">
              <a:rPr lang="en-GB" altLang="en-US"/>
              <a:pPr>
                <a:defRPr/>
              </a:pPr>
              <a:t>‹#›</a:t>
            </a:fld>
            <a:endParaRPr lang="en-GB"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02AB44E-5107-490C-87A5-7E51DA0BC122}" type="datetime1">
              <a:rPr lang="en-US" altLang="en-US"/>
              <a:pPr>
                <a:defRPr/>
              </a:pPr>
              <a:t>07/05/2019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B37C117-6255-497F-967D-E8B50F38CD25}"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583381"/>
            <a:ext cx="7772400" cy="1416621"/>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3023117"/>
            <a:ext cx="7772400" cy="156026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44F3EC3-EAD1-4356-9F57-1AA4DFD2E9A4}" type="datetime1">
              <a:rPr lang="en-US" altLang="en-US"/>
              <a:pPr>
                <a:defRPr/>
              </a:pPr>
              <a:t>07/05/2019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B6E579-E98B-432A-8F98-B41AB7A6E8BB}"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64283"/>
            <a:ext cx="4038600" cy="4707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64283"/>
            <a:ext cx="4038600" cy="4707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0DCBCF27-D406-4C36-BA4B-53A09589FC7A}" type="datetime1">
              <a:rPr lang="en-US" altLang="en-US"/>
              <a:pPr>
                <a:defRPr/>
              </a:pPr>
              <a:t>07/05/2019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37229A3-3D97-4081-BCF2-7283D568CCB2}"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96589"/>
            <a:ext cx="4040188" cy="66538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61971"/>
            <a:ext cx="4040188" cy="41095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96589"/>
            <a:ext cx="4041775" cy="66538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261971"/>
            <a:ext cx="4041775" cy="41095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A08F56F-02BC-4903-AD42-C96AE73850D3}" type="datetime1">
              <a:rPr lang="en-US" altLang="en-US"/>
              <a:pPr>
                <a:defRPr/>
              </a:pPr>
              <a:t>07/05/2019</a:t>
            </a:fld>
            <a:endParaRPr lang="en-GB"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6C463A3-910B-4B25-B8BA-BD48B5758562}"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3E69ED1E-81AC-4D3D-9193-D5C0CC1BA7D6}" type="datetime1">
              <a:rPr lang="en-US" altLang="en-US"/>
              <a:pPr>
                <a:defRPr/>
              </a:pPr>
              <a:t>07/05/2019</a:t>
            </a:fld>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8E2C7EB-FAC6-48FC-AC18-7C2CE3F5C069}"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03EB977-F0E1-4FEC-91AF-06C9FFD42731}" type="datetime1">
              <a:rPr lang="en-US" altLang="en-US"/>
              <a:pPr>
                <a:defRPr/>
              </a:pPr>
              <a:t>07/05/2019</a:t>
            </a:fld>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4B4C50B-9D86-4D5C-AF4C-46A36B5A5496}"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83985"/>
            <a:ext cx="3008313" cy="12085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83985"/>
            <a:ext cx="5111750" cy="60875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92571"/>
            <a:ext cx="3008313" cy="48789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6C95CB1-4963-41F3-B287-C1AF1F2B4D07}" type="datetime1">
              <a:rPr lang="en-US" altLang="en-US"/>
              <a:pPr>
                <a:defRPr/>
              </a:pPr>
              <a:t>07/05/2019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6E8B5E5-0866-48D6-A1AA-FC2BE82D4763}"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92846"/>
            <a:ext cx="5486400" cy="58943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37314"/>
            <a:ext cx="5486400" cy="42795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582280"/>
            <a:ext cx="5486400" cy="8370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53BF5BC-E45A-4C4B-A34D-22BB247B2960}" type="datetime1">
              <a:rPr lang="en-US" altLang="en-US"/>
              <a:pPr>
                <a:defRPr/>
              </a:pPr>
              <a:t>07/05/2019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4933577-E755-45A1-B7F6-AD14F2C8FFB2}"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85636"/>
            <a:ext cx="8229600" cy="118877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64283"/>
            <a:ext cx="8229600" cy="47072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495324"/>
            <a:ext cx="2133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4B5466B4-C4FA-43F9-859F-A798C2298EBB}" type="datetime1">
              <a:rPr lang="en-US" altLang="en-US"/>
              <a:pPr>
                <a:defRPr/>
              </a:pPr>
              <a:t>07/05/2019</a:t>
            </a:fld>
            <a:endParaRPr lang="en-GB" altLang="en-US" dirty="0"/>
          </a:p>
        </p:txBody>
      </p:sp>
      <p:sp>
        <p:nvSpPr>
          <p:cNvPr id="1029" name="Rectangle 5"/>
          <p:cNvSpPr>
            <a:spLocks noGrp="1" noChangeArrowheads="1"/>
          </p:cNvSpPr>
          <p:nvPr>
            <p:ph type="ftr" sz="quarter" idx="3"/>
          </p:nvPr>
        </p:nvSpPr>
        <p:spPr bwMode="auto">
          <a:xfrm>
            <a:off x="3124200" y="6495324"/>
            <a:ext cx="2895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495324"/>
            <a:ext cx="2133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0F8B8406-F478-4238-B5A6-F8FBE7FF6F69}"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Excel_Worksheet2.xlsx"/><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Microsoft_Excel_Worksheet5.xlsx"/></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0" name="Rectangle 47"/>
          <p:cNvSpPr>
            <a:spLocks/>
          </p:cNvSpPr>
          <p:nvPr/>
        </p:nvSpPr>
        <p:spPr bwMode="auto">
          <a:xfrm>
            <a:off x="155576" y="208036"/>
            <a:ext cx="7007225" cy="6766100"/>
          </a:xfrm>
          <a:prstGeom prst="rect">
            <a:avLst/>
          </a:prstGeom>
          <a:noFill/>
          <a:ln w="9525">
            <a:noFill/>
            <a:miter lim="800000"/>
            <a:headEnd/>
            <a:tailEnd/>
          </a:ln>
        </p:spPr>
        <p:txBody>
          <a:bodyPr lIns="274320" tIns="914400" rIns="274320" anchor="ctr"/>
          <a:lstStyle/>
          <a:p>
            <a:pPr algn="r">
              <a:spcAft>
                <a:spcPts val="1500"/>
              </a:spcAft>
            </a:pPr>
            <a:br>
              <a:rPr lang="en-US" altLang="zh-CN" sz="2400" b="1" dirty="0">
                <a:solidFill>
                  <a:srgbClr val="CCECFF"/>
                </a:solidFill>
                <a:latin typeface="Cambria" pitchFamily="18" charset="0"/>
                <a:ea typeface="SimSun" pitchFamily="2" charset="-122"/>
              </a:rPr>
            </a:br>
            <a:r>
              <a:rPr lang="en-US" altLang="zh-CN" sz="2400" b="1" dirty="0">
                <a:solidFill>
                  <a:srgbClr val="CCECFF"/>
                </a:solidFill>
                <a:latin typeface="Cambria" pitchFamily="18" charset="0"/>
                <a:ea typeface="SimSun" pitchFamily="2" charset="-122"/>
              </a:rPr>
              <a:t> </a:t>
            </a:r>
            <a:r>
              <a:rPr lang="en-US" altLang="zh-CN" sz="4000" b="1" dirty="0">
                <a:solidFill>
                  <a:srgbClr val="003366"/>
                </a:solidFill>
                <a:ea typeface="SimSun" pitchFamily="2" charset="-122"/>
              </a:rPr>
              <a:t>The United Nations</a:t>
            </a:r>
          </a:p>
          <a:p>
            <a:pPr algn="r">
              <a:spcAft>
                <a:spcPts val="1500"/>
              </a:spcAft>
            </a:pPr>
            <a:r>
              <a:rPr lang="en-US" altLang="zh-CN" sz="4000" b="1" dirty="0">
                <a:solidFill>
                  <a:srgbClr val="003366"/>
                </a:solidFill>
                <a:ea typeface="SimSun" pitchFamily="2" charset="-122"/>
              </a:rPr>
              <a:t>Financial Situation</a:t>
            </a:r>
          </a:p>
          <a:p>
            <a:pPr algn="ctr"/>
            <a:endParaRPr lang="en-US" altLang="zh-CN" sz="1600" dirty="0">
              <a:solidFill>
                <a:srgbClr val="CCECFF"/>
              </a:solidFill>
              <a:ea typeface="SimSun" pitchFamily="2" charset="-122"/>
            </a:endParaRPr>
          </a:p>
          <a:p>
            <a:pPr algn="ctr"/>
            <a:endParaRPr lang="en-US" altLang="zh-CN" sz="1600" dirty="0">
              <a:solidFill>
                <a:srgbClr val="CCECFF"/>
              </a:solidFill>
              <a:ea typeface="SimSun" pitchFamily="2" charset="-122"/>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200" dirty="0">
              <a:solidFill>
                <a:srgbClr val="CCECFF"/>
              </a:solidFill>
              <a:latin typeface="Times New Roman" pitchFamily="18" charset="0"/>
              <a:ea typeface="ＭＳ 明朝" charset="-128"/>
            </a:endParaRPr>
          </a:p>
          <a:p>
            <a:pPr lvl="2" algn="r">
              <a:spcBef>
                <a:spcPts val="1200"/>
              </a:spcBef>
            </a:pPr>
            <a:endParaRPr lang="en-GB" altLang="ja-JP" sz="1200" dirty="0">
              <a:solidFill>
                <a:srgbClr val="CCECFF"/>
              </a:solidFill>
              <a:latin typeface="Times New Roman" pitchFamily="18" charset="0"/>
              <a:ea typeface="ＭＳ 明朝" charset="-128"/>
            </a:endParaRPr>
          </a:p>
          <a:p>
            <a:pPr lvl="1" algn="r">
              <a:spcBef>
                <a:spcPts val="1200"/>
              </a:spcBef>
            </a:pPr>
            <a:r>
              <a:rPr lang="en-GB" altLang="ja-JP" sz="1400" b="1" dirty="0">
                <a:solidFill>
                  <a:srgbClr val="CCECFF"/>
                </a:solidFill>
                <a:latin typeface="Times New Roman" pitchFamily="18" charset="0"/>
                <a:ea typeface="ＭＳ 明朝" charset="-128"/>
              </a:rPr>
              <a:t>                                                                              </a:t>
            </a:r>
            <a:endParaRPr lang="en-GB" altLang="ja-JP" sz="1400" b="1" dirty="0">
              <a:solidFill>
                <a:srgbClr val="CCECFF"/>
              </a:solidFill>
              <a:ea typeface="ＭＳ 明朝" charset="-128"/>
            </a:endParaRPr>
          </a:p>
        </p:txBody>
      </p:sp>
      <p:sp>
        <p:nvSpPr>
          <p:cNvPr id="2111" name="Rectangle 48"/>
          <p:cNvSpPr>
            <a:spLocks/>
          </p:cNvSpPr>
          <p:nvPr/>
        </p:nvSpPr>
        <p:spPr bwMode="auto">
          <a:xfrm>
            <a:off x="7543801" y="209687"/>
            <a:ext cx="1458913" cy="6764448"/>
          </a:xfrm>
          <a:prstGeom prst="rect">
            <a:avLst/>
          </a:prstGeom>
          <a:solidFill>
            <a:srgbClr val="1F497D"/>
          </a:solidFill>
          <a:ln w="9525">
            <a:noFill/>
            <a:miter lim="800000"/>
            <a:headEnd/>
            <a:tailEnd/>
          </a:ln>
        </p:spPr>
        <p:txBody>
          <a:bodyPr lIns="182880" rIns="182880" anchor="ctr"/>
          <a:lstStyle/>
          <a:p>
            <a:pPr>
              <a:spcAft>
                <a:spcPts val="1000"/>
              </a:spcAft>
            </a:pPr>
            <a:endParaRPr lang="en-US" altLang="ja-JP" sz="800" i="1" dirty="0">
              <a:solidFill>
                <a:srgbClr val="FFFFFF"/>
              </a:solidFill>
              <a:latin typeface="Cambria" pitchFamily="18" charset="0"/>
              <a:ea typeface="SimSun" pitchFamily="2" charset="-122"/>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pPr algn="r"/>
            <a:endParaRPr lang="ja-JP" altLang="en-GB" sz="1600" b="1">
              <a:latin typeface="Arial" charset="0"/>
              <a:ea typeface="ＭＳ Ｐゴシック" charset="-128"/>
            </a:endParaRPr>
          </a:p>
        </p:txBody>
      </p:sp>
      <p:graphicFrame>
        <p:nvGraphicFramePr>
          <p:cNvPr id="2109" name="Object 61"/>
          <p:cNvGraphicFramePr>
            <a:graphicFrameLocks noChangeAspect="1"/>
          </p:cNvGraphicFramePr>
          <p:nvPr/>
        </p:nvGraphicFramePr>
        <p:xfrm>
          <a:off x="7772400" y="396258"/>
          <a:ext cx="1066800" cy="939461"/>
        </p:xfrm>
        <a:graphic>
          <a:graphicData uri="http://schemas.openxmlformats.org/presentationml/2006/ole">
            <mc:AlternateContent xmlns:mc="http://schemas.openxmlformats.org/markup-compatibility/2006">
              <mc:Choice xmlns:v="urn:schemas-microsoft-com:vml" Requires="v">
                <p:oleObj spid="_x0000_s6367" name="Image" r:id="rId4" imgW="3707937" imgH="3136508" progId="">
                  <p:embed/>
                </p:oleObj>
              </mc:Choice>
              <mc:Fallback>
                <p:oleObj name="Image" r:id="rId4" imgW="3707937" imgH="3136508" progId="">
                  <p:embed/>
                  <p:pic>
                    <p:nvPicPr>
                      <p:cNvPr id="0" name="Picture 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396258"/>
                        <a:ext cx="1066800" cy="939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12" name="Text Box 8"/>
          <p:cNvSpPr txBox="1">
            <a:spLocks noChangeArrowheads="1"/>
          </p:cNvSpPr>
          <p:nvPr/>
        </p:nvSpPr>
        <p:spPr bwMode="auto">
          <a:xfrm>
            <a:off x="5651734" y="6131069"/>
            <a:ext cx="1173206" cy="338554"/>
          </a:xfrm>
          <a:prstGeom prst="rect">
            <a:avLst/>
          </a:prstGeom>
          <a:noFill/>
          <a:ln w="9525">
            <a:noFill/>
            <a:miter lim="800000"/>
            <a:headEnd/>
            <a:tailEnd/>
          </a:ln>
        </p:spPr>
        <p:txBody>
          <a:bodyPr wrap="none">
            <a:spAutoFit/>
          </a:bodyPr>
          <a:lstStyle/>
          <a:p>
            <a:r>
              <a:rPr lang="en-GB" altLang="ja-JP" sz="1600" b="1" dirty="0">
                <a:solidFill>
                  <a:srgbClr val="336699"/>
                </a:solidFill>
                <a:ea typeface="ＭＳ Ｐゴシック" charset="-128"/>
              </a:rPr>
              <a:t>7 May 2019</a:t>
            </a:r>
          </a:p>
        </p:txBody>
      </p:sp>
      <p:sp>
        <p:nvSpPr>
          <p:cNvPr id="6" name="Text Box 12">
            <a:extLst>
              <a:ext uri="{FF2B5EF4-FFF2-40B4-BE49-F238E27FC236}">
                <a16:creationId xmlns:a16="http://schemas.microsoft.com/office/drawing/2014/main" id="{436397D6-22BA-4897-8BE3-1CAB796A008D}"/>
              </a:ext>
            </a:extLst>
          </p:cNvPr>
          <p:cNvSpPr txBox="1">
            <a:spLocks noChangeArrowheads="1"/>
          </p:cNvSpPr>
          <p:nvPr/>
        </p:nvSpPr>
        <p:spPr bwMode="auto">
          <a:xfrm>
            <a:off x="2819400" y="4099719"/>
            <a:ext cx="4110484" cy="1815882"/>
          </a:xfrm>
          <a:prstGeom prst="rect">
            <a:avLst/>
          </a:prstGeom>
          <a:noFill/>
          <a:ln w="9525">
            <a:noFill/>
            <a:miter lim="800000"/>
            <a:headEnd/>
            <a:tailEnd/>
          </a:ln>
        </p:spPr>
        <p:txBody>
          <a:bodyPr wrap="none">
            <a:spAutoFit/>
          </a:bodyPr>
          <a:lstStyle/>
          <a:p>
            <a:pPr algn="r">
              <a:buNone/>
            </a:pPr>
            <a:r>
              <a:rPr lang="en-US" altLang="ja-JP" sz="1600" b="1" dirty="0">
                <a:solidFill>
                  <a:srgbClr val="336699"/>
                </a:solidFill>
                <a:ea typeface="ＭＳ Ｐゴシック" charset="-128"/>
              </a:rPr>
              <a:t>Jan Beagle</a:t>
            </a:r>
          </a:p>
          <a:p>
            <a:pPr algn="r">
              <a:buNone/>
            </a:pPr>
            <a:r>
              <a:rPr lang="en-US" altLang="ja-JP" sz="1600" b="1" dirty="0">
                <a:solidFill>
                  <a:srgbClr val="336699"/>
                </a:solidFill>
                <a:ea typeface="ＭＳ Ｐゴシック" charset="-128"/>
              </a:rPr>
              <a:t>Under-Secretary-General</a:t>
            </a:r>
          </a:p>
          <a:p>
            <a:pPr algn="r">
              <a:buNone/>
            </a:pPr>
            <a:r>
              <a:rPr lang="en-US" altLang="ja-JP" sz="1600" b="1" dirty="0">
                <a:solidFill>
                  <a:srgbClr val="336699"/>
                </a:solidFill>
                <a:ea typeface="ＭＳ Ｐゴシック" charset="-128"/>
              </a:rPr>
              <a:t>Management Strategy, Policy and Compliance</a:t>
            </a:r>
          </a:p>
          <a:p>
            <a:pPr algn="r">
              <a:buNone/>
            </a:pPr>
            <a:endParaRPr lang="en-US" altLang="ja-JP" sz="1600" b="1" dirty="0">
              <a:solidFill>
                <a:srgbClr val="336699"/>
              </a:solidFill>
              <a:ea typeface="ＭＳ Ｐゴシック" charset="-128"/>
            </a:endParaRPr>
          </a:p>
          <a:p>
            <a:pPr algn="r"/>
            <a:r>
              <a:rPr lang="en-GB" altLang="ja-JP" sz="1600" b="1" dirty="0">
                <a:solidFill>
                  <a:srgbClr val="336699"/>
                </a:solidFill>
                <a:ea typeface="ＭＳ Ｐゴシック" charset="-128"/>
              </a:rPr>
              <a:t>United Nations</a:t>
            </a:r>
          </a:p>
          <a:p>
            <a:pPr>
              <a:buNone/>
            </a:pPr>
            <a:endParaRPr lang="en-US" altLang="ja-JP" sz="1600" b="1" dirty="0">
              <a:solidFill>
                <a:srgbClr val="336699"/>
              </a:solidFill>
              <a:ea typeface="ＭＳ Ｐゴシック" charset="-128"/>
            </a:endParaRPr>
          </a:p>
          <a:p>
            <a:pPr>
              <a:buNone/>
            </a:pPr>
            <a:endParaRPr lang="en-US" altLang="ja-JP" sz="1600" b="1" dirty="0">
              <a:solidFill>
                <a:srgbClr val="336699"/>
              </a:solidFill>
              <a:ea typeface="ＭＳ Ｐゴシック"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5D97006-5089-4BA0-A752-AC3419C71F06}"/>
              </a:ext>
            </a:extLst>
          </p:cNvPr>
          <p:cNvPicPr>
            <a:picLocks noChangeAspect="1" noChangeArrowheads="1"/>
          </p:cNvPicPr>
          <p:nvPr/>
        </p:nvPicPr>
        <p:blipFill>
          <a:blip r:embed="rId4"/>
          <a:srcRect/>
          <a:stretch>
            <a:fillRect/>
          </a:stretch>
        </p:blipFill>
        <p:spPr bwMode="auto">
          <a:xfrm>
            <a:off x="7827158" y="506879"/>
            <a:ext cx="1066800" cy="998900"/>
          </a:xfrm>
          <a:prstGeom prst="rect">
            <a:avLst/>
          </a:prstGeom>
          <a:noFill/>
          <a:ln w="9525">
            <a:noFill/>
            <a:miter lim="800000"/>
            <a:headEnd/>
            <a:tailEnd/>
          </a:ln>
        </p:spPr>
      </p:pic>
      <p:grpSp>
        <p:nvGrpSpPr>
          <p:cNvPr id="5" name="Group 37">
            <a:extLst>
              <a:ext uri="{FF2B5EF4-FFF2-40B4-BE49-F238E27FC236}">
                <a16:creationId xmlns:a16="http://schemas.microsoft.com/office/drawing/2014/main" id="{42E2CFF4-8CB6-4556-BD8A-AFE3EFDEDC95}"/>
              </a:ext>
            </a:extLst>
          </p:cNvPr>
          <p:cNvGrpSpPr>
            <a:grpSpLocks/>
          </p:cNvGrpSpPr>
          <p:nvPr/>
        </p:nvGrpSpPr>
        <p:grpSpPr bwMode="auto">
          <a:xfrm>
            <a:off x="7776359" y="2116072"/>
            <a:ext cx="1162050" cy="630711"/>
            <a:chOff x="7658100" y="2106614"/>
            <a:chExt cx="1162050" cy="606425"/>
          </a:xfrm>
        </p:grpSpPr>
        <p:grpSp>
          <p:nvGrpSpPr>
            <p:cNvPr id="6" name="Group 58">
              <a:extLst>
                <a:ext uri="{FF2B5EF4-FFF2-40B4-BE49-F238E27FC236}">
                  <a16:creationId xmlns:a16="http://schemas.microsoft.com/office/drawing/2014/main" id="{8D3BDC9F-D356-45AE-AF9B-5BDFD46D48CF}"/>
                </a:ext>
              </a:extLst>
            </p:cNvPr>
            <p:cNvGrpSpPr>
              <a:grpSpLocks/>
            </p:cNvGrpSpPr>
            <p:nvPr/>
          </p:nvGrpSpPr>
          <p:grpSpPr bwMode="auto">
            <a:xfrm>
              <a:off x="7667625" y="2106614"/>
              <a:ext cx="1152525" cy="606425"/>
              <a:chOff x="4830" y="1327"/>
              <a:chExt cx="726" cy="382"/>
            </a:xfrm>
          </p:grpSpPr>
          <p:sp>
            <p:nvSpPr>
              <p:cNvPr id="8" name="Text Box 59">
                <a:extLst>
                  <a:ext uri="{FF2B5EF4-FFF2-40B4-BE49-F238E27FC236}">
                    <a16:creationId xmlns:a16="http://schemas.microsoft.com/office/drawing/2014/main" id="{913FD3DC-7A61-4568-B8D0-5FE34996D197}"/>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9" name="Text Box 60">
                <a:extLst>
                  <a:ext uri="{FF2B5EF4-FFF2-40B4-BE49-F238E27FC236}">
                    <a16:creationId xmlns:a16="http://schemas.microsoft.com/office/drawing/2014/main" id="{3942FCE4-D559-4820-8F24-92666B61E08C}"/>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10" name="Text Box 61">
                <a:extLst>
                  <a:ext uri="{FF2B5EF4-FFF2-40B4-BE49-F238E27FC236}">
                    <a16:creationId xmlns:a16="http://schemas.microsoft.com/office/drawing/2014/main" id="{74BF5566-D7C4-4B11-9CFC-3C0DEDA21D12}"/>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dirty="0">
                    <a:solidFill>
                      <a:srgbClr val="B2B2B2"/>
                    </a:solidFill>
                  </a:rPr>
                  <a:t>Tribunals</a:t>
                </a:r>
              </a:p>
            </p:txBody>
          </p:sp>
        </p:grpSp>
        <p:sp>
          <p:nvSpPr>
            <p:cNvPr id="7" name="Rectangle 63">
              <a:extLst>
                <a:ext uri="{FF2B5EF4-FFF2-40B4-BE49-F238E27FC236}">
                  <a16:creationId xmlns:a16="http://schemas.microsoft.com/office/drawing/2014/main" id="{89009BA1-6CCA-43D5-B08B-0AE79506B580}"/>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11" name="Rectangle 6">
            <a:extLst>
              <a:ext uri="{FF2B5EF4-FFF2-40B4-BE49-F238E27FC236}">
                <a16:creationId xmlns:a16="http://schemas.microsoft.com/office/drawing/2014/main" id="{70B50E7F-BEB5-49CD-B442-8EA7B2A9DFFB}"/>
              </a:ext>
            </a:extLst>
          </p:cNvPr>
          <p:cNvSpPr txBox="1">
            <a:spLocks noGrp="1" noChangeArrowheads="1"/>
          </p:cNvSpPr>
          <p:nvPr/>
        </p:nvSpPr>
        <p:spPr bwMode="auto">
          <a:xfrm>
            <a:off x="6658358" y="6474926"/>
            <a:ext cx="2133600" cy="495322"/>
          </a:xfrm>
          <a:prstGeom prst="rect">
            <a:avLst/>
          </a:prstGeom>
          <a:noFill/>
          <a:ln w="9525">
            <a:noFill/>
            <a:miter lim="800000"/>
            <a:headEnd/>
            <a:tailEnd/>
          </a:ln>
        </p:spPr>
        <p:txBody>
          <a:bodyPr/>
          <a:lstStyle/>
          <a:p>
            <a:pPr algn="r"/>
            <a:r>
              <a:rPr lang="en-GB" altLang="en-US" sz="1400" dirty="0"/>
              <a:t>9</a:t>
            </a:r>
          </a:p>
          <a:p>
            <a:pPr algn="r"/>
            <a:endParaRPr lang="en-GB" altLang="en-US" sz="1400" dirty="0"/>
          </a:p>
        </p:txBody>
      </p:sp>
      <p:sp>
        <p:nvSpPr>
          <p:cNvPr id="12" name="Text Box 2">
            <a:extLst>
              <a:ext uri="{FF2B5EF4-FFF2-40B4-BE49-F238E27FC236}">
                <a16:creationId xmlns:a16="http://schemas.microsoft.com/office/drawing/2014/main" id="{C673E021-C52E-4308-9484-FD50068970AF}"/>
              </a:ext>
            </a:extLst>
          </p:cNvPr>
          <p:cNvSpPr txBox="1">
            <a:spLocks noChangeArrowheads="1"/>
          </p:cNvSpPr>
          <p:nvPr/>
        </p:nvSpPr>
        <p:spPr bwMode="auto">
          <a:xfrm>
            <a:off x="73510" y="274521"/>
            <a:ext cx="7852559" cy="630942"/>
          </a:xfrm>
          <a:prstGeom prst="rect">
            <a:avLst/>
          </a:prstGeom>
          <a:noFill/>
          <a:ln w="9525">
            <a:noFill/>
            <a:miter lim="800000"/>
            <a:headEnd/>
            <a:tailEnd/>
          </a:ln>
        </p:spPr>
        <p:txBody>
          <a:bodyPr wrap="square">
            <a:spAutoFit/>
          </a:bodyPr>
          <a:lstStyle/>
          <a:p>
            <a:r>
              <a:rPr lang="en-GB" altLang="ja-JP" sz="1850" b="1" dirty="0">
                <a:ea typeface="ＭＳ Ｐゴシック" pitchFamily="34" charset="-128"/>
              </a:rPr>
              <a:t>Chart 9 -</a:t>
            </a:r>
            <a:r>
              <a:rPr lang="en-GB" altLang="ja-JP" sz="1850" b="1" dirty="0">
                <a:solidFill>
                  <a:srgbClr val="0066CC"/>
                </a:solidFill>
                <a:ea typeface="ＭＳ Ｐゴシック" pitchFamily="34" charset="-128"/>
              </a:rPr>
              <a:t> </a:t>
            </a:r>
            <a:r>
              <a:rPr lang="en-GB" altLang="en-US" sz="1850" dirty="0">
                <a:solidFill>
                  <a:srgbClr val="0066CC"/>
                </a:solidFill>
              </a:rPr>
              <a:t>Unpaid Peacekeeping Assessments by Operation as at 30 April 2019 </a:t>
            </a:r>
          </a:p>
          <a:p>
            <a:r>
              <a:rPr lang="en-GB" altLang="en-US" sz="1650" dirty="0"/>
              <a:t>Actual (US$ millions)</a:t>
            </a:r>
          </a:p>
        </p:txBody>
      </p:sp>
      <p:sp>
        <p:nvSpPr>
          <p:cNvPr id="13" name="Text Box 6">
            <a:extLst>
              <a:ext uri="{FF2B5EF4-FFF2-40B4-BE49-F238E27FC236}">
                <a16:creationId xmlns:a16="http://schemas.microsoft.com/office/drawing/2014/main" id="{0BB1C98F-BC7E-42C1-8213-E266128E3A23}"/>
              </a:ext>
            </a:extLst>
          </p:cNvPr>
          <p:cNvSpPr txBox="1">
            <a:spLocks noChangeArrowheads="1"/>
          </p:cNvSpPr>
          <p:nvPr/>
        </p:nvSpPr>
        <p:spPr bwMode="auto">
          <a:xfrm>
            <a:off x="7639833" y="1603191"/>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15" name="Rectangle 48">
            <a:extLst>
              <a:ext uri="{FF2B5EF4-FFF2-40B4-BE49-F238E27FC236}">
                <a16:creationId xmlns:a16="http://schemas.microsoft.com/office/drawing/2014/main" id="{B172AF05-E20E-4862-B88D-267BCB00BB20}"/>
              </a:ext>
            </a:extLst>
          </p:cNvPr>
          <p:cNvSpPr>
            <a:spLocks/>
          </p:cNvSpPr>
          <p:nvPr/>
        </p:nvSpPr>
        <p:spPr bwMode="auto">
          <a:xfrm>
            <a:off x="7627782" y="205800"/>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8" name="Text Box 181">
            <a:extLst>
              <a:ext uri="{FF2B5EF4-FFF2-40B4-BE49-F238E27FC236}">
                <a16:creationId xmlns:a16="http://schemas.microsoft.com/office/drawing/2014/main" id="{25B3B8C0-945D-4B04-BE4B-1D491C083F93}"/>
              </a:ext>
            </a:extLst>
          </p:cNvPr>
          <p:cNvSpPr txBox="1">
            <a:spLocks noChangeArrowheads="1"/>
          </p:cNvSpPr>
          <p:nvPr/>
        </p:nvSpPr>
        <p:spPr bwMode="auto">
          <a:xfrm>
            <a:off x="227211" y="6219760"/>
            <a:ext cx="769885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US" altLang="ja-JP" sz="1300" dirty="0">
                <a:latin typeface="Calibri" pitchFamily="34" charset="0"/>
                <a:ea typeface="ＭＳ Ｐゴシック" pitchFamily="34" charset="-128"/>
              </a:rPr>
              <a:t>Including unpaid assessments within 30-day period for MONUSCO ($205 million)</a:t>
            </a:r>
            <a:endParaRPr kumimoji="0" lang="ja-JP" altLang="en-GB" sz="1300" dirty="0">
              <a:latin typeface="Calibri" pitchFamily="34" charset="0"/>
              <a:ea typeface="ＭＳ Ｐゴシック" pitchFamily="34" charset="-128"/>
            </a:endParaRPr>
          </a:p>
        </p:txBody>
      </p:sp>
      <p:graphicFrame>
        <p:nvGraphicFramePr>
          <p:cNvPr id="17" name="Object 16">
            <a:extLst>
              <a:ext uri="{FF2B5EF4-FFF2-40B4-BE49-F238E27FC236}">
                <a16:creationId xmlns:a16="http://schemas.microsoft.com/office/drawing/2014/main" id="{2F02EBE2-9BDB-46D1-B2FA-DC55EC06C511}"/>
              </a:ext>
            </a:extLst>
          </p:cNvPr>
          <p:cNvGraphicFramePr>
            <a:graphicFrameLocks noChangeAspect="1"/>
          </p:cNvGraphicFramePr>
          <p:nvPr>
            <p:extLst>
              <p:ext uri="{D42A27DB-BD31-4B8C-83A1-F6EECF244321}">
                <p14:modId xmlns:p14="http://schemas.microsoft.com/office/powerpoint/2010/main" val="1007353484"/>
              </p:ext>
            </p:extLst>
          </p:nvPr>
        </p:nvGraphicFramePr>
        <p:xfrm>
          <a:off x="1884553" y="1132580"/>
          <a:ext cx="4102100" cy="5980113"/>
        </p:xfrm>
        <a:graphic>
          <a:graphicData uri="http://schemas.openxmlformats.org/presentationml/2006/ole">
            <mc:AlternateContent xmlns:mc="http://schemas.openxmlformats.org/markup-compatibility/2006">
              <mc:Choice xmlns:v="urn:schemas-microsoft-com:vml" Requires="v">
                <p:oleObj spid="_x0000_s4614" name="Worksheet" r:id="rId5" imgW="3611785" imgH="5295888" progId="Excel.Sheet.12">
                  <p:embed/>
                </p:oleObj>
              </mc:Choice>
              <mc:Fallback>
                <p:oleObj name="Worksheet" r:id="rId5" imgW="3611785" imgH="5295888" progId="Excel.Sheet.12">
                  <p:embed/>
                  <p:pic>
                    <p:nvPicPr>
                      <p:cNvPr id="16" name="Object 15">
                        <a:extLst>
                          <a:ext uri="{FF2B5EF4-FFF2-40B4-BE49-F238E27FC236}">
                            <a16:creationId xmlns:a16="http://schemas.microsoft.com/office/drawing/2014/main" id="{4254A000-E0E9-43D0-B9AD-43C900D74F14}"/>
                          </a:ext>
                        </a:extLst>
                      </p:cNvPr>
                      <p:cNvPicPr/>
                      <p:nvPr/>
                    </p:nvPicPr>
                    <p:blipFill>
                      <a:blip r:embed="rId6"/>
                      <a:stretch>
                        <a:fillRect/>
                      </a:stretch>
                    </p:blipFill>
                    <p:spPr>
                      <a:xfrm>
                        <a:off x="1884553" y="1132580"/>
                        <a:ext cx="4102100" cy="5980113"/>
                      </a:xfrm>
                      <a:prstGeom prst="rect">
                        <a:avLst/>
                      </a:prstGeom>
                    </p:spPr>
                  </p:pic>
                </p:oleObj>
              </mc:Fallback>
            </mc:AlternateContent>
          </a:graphicData>
        </a:graphic>
      </p:graphicFrame>
    </p:spTree>
    <p:extLst>
      <p:ext uri="{BB962C8B-B14F-4D97-AF65-F5344CB8AC3E}">
        <p14:creationId xmlns:p14="http://schemas.microsoft.com/office/powerpoint/2010/main" val="1236467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sldNum" sz="quarter" idx="12"/>
          </p:nvPr>
        </p:nvSpPr>
        <p:spPr>
          <a:noFill/>
        </p:spPr>
        <p:txBody>
          <a:bodyPr/>
          <a:lstStyle/>
          <a:p>
            <a:r>
              <a:rPr lang="en-GB" altLang="en-US" dirty="0">
                <a:latin typeface="Calibri" pitchFamily="34" charset="0"/>
              </a:rPr>
              <a:t>10</a:t>
            </a:r>
          </a:p>
        </p:txBody>
      </p:sp>
      <p:sp>
        <p:nvSpPr>
          <p:cNvPr id="3481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4819" name="Text Box 46"/>
          <p:cNvSpPr txBox="1">
            <a:spLocks noChangeArrowheads="1"/>
          </p:cNvSpPr>
          <p:nvPr/>
        </p:nvSpPr>
        <p:spPr bwMode="auto">
          <a:xfrm>
            <a:off x="139369" y="6703317"/>
            <a:ext cx="4983163" cy="350028"/>
          </a:xfrm>
          <a:prstGeom prst="rect">
            <a:avLst/>
          </a:prstGeom>
          <a:noFill/>
          <a:ln w="9525">
            <a:noFill/>
            <a:miter lim="800000"/>
            <a:headEnd/>
            <a:tailEnd/>
          </a:ln>
        </p:spPr>
        <p:txBody>
          <a:bodyPr wrap="none">
            <a:spAutoFit/>
          </a:bodyPr>
          <a:lstStyle/>
          <a:p>
            <a:r>
              <a:rPr lang="en-US" altLang="en-US" sz="1600" dirty="0"/>
              <a:t>*Compared to 29 Member States as at 31 December 2017</a:t>
            </a:r>
          </a:p>
        </p:txBody>
      </p:sp>
      <p:sp>
        <p:nvSpPr>
          <p:cNvPr id="3482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4821"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4822"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4823"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4824"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4825"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4826"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4827"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4828"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4829"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4830"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34831"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4832" name="Text Box 77"/>
          <p:cNvSpPr txBox="1">
            <a:spLocks noChangeArrowheads="1"/>
          </p:cNvSpPr>
          <p:nvPr/>
        </p:nvSpPr>
        <p:spPr bwMode="auto">
          <a:xfrm>
            <a:off x="139369" y="96666"/>
            <a:ext cx="65121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10 -</a:t>
            </a:r>
            <a:r>
              <a:rPr lang="en-GB" altLang="ja-JP" sz="3200" dirty="0">
                <a:solidFill>
                  <a:srgbClr val="0066CC"/>
                </a:solidFill>
                <a:ea typeface="ＭＳ Ｐゴシック" pitchFamily="34" charset="-128"/>
              </a:rPr>
              <a:t> </a:t>
            </a:r>
            <a:r>
              <a:rPr lang="en-GB" altLang="en-US" sz="3200" dirty="0">
                <a:solidFill>
                  <a:srgbClr val="0066CC"/>
                </a:solidFill>
              </a:rPr>
              <a:t>Peacekeeping Assessments</a:t>
            </a:r>
            <a:r>
              <a:rPr lang="en-GB" altLang="en-US" sz="3200" dirty="0"/>
              <a:t> </a:t>
            </a:r>
            <a:br>
              <a:rPr lang="en-GB" altLang="en-US" sz="3600" dirty="0"/>
            </a:br>
            <a:r>
              <a:rPr lang="en-GB" altLang="en-US" sz="2000" dirty="0"/>
              <a:t>Fully paid at 31 December 2018: 45 Member States*</a:t>
            </a:r>
          </a:p>
        </p:txBody>
      </p:sp>
      <p:pic>
        <p:nvPicPr>
          <p:cNvPr id="34833"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4834"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4835"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34836" name="Group 37"/>
          <p:cNvGrpSpPr>
            <a:grpSpLocks/>
          </p:cNvGrpSpPr>
          <p:nvPr/>
        </p:nvGrpSpPr>
        <p:grpSpPr bwMode="auto">
          <a:xfrm>
            <a:off x="7658101" y="2190975"/>
            <a:ext cx="1162050" cy="630710"/>
            <a:chOff x="7658100" y="2106614"/>
            <a:chExt cx="1162050" cy="606425"/>
          </a:xfrm>
        </p:grpSpPr>
        <p:grpSp>
          <p:nvGrpSpPr>
            <p:cNvPr id="34841" name="Group 58"/>
            <p:cNvGrpSpPr>
              <a:grpSpLocks/>
            </p:cNvGrpSpPr>
            <p:nvPr/>
          </p:nvGrpSpPr>
          <p:grpSpPr bwMode="auto">
            <a:xfrm>
              <a:off x="7667625" y="2106614"/>
              <a:ext cx="1152525" cy="606425"/>
              <a:chOff x="4830" y="1327"/>
              <a:chExt cx="726" cy="382"/>
            </a:xfrm>
          </p:grpSpPr>
          <p:sp>
            <p:nvSpPr>
              <p:cNvPr id="34843"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4844"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4845"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4842"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pic>
        <p:nvPicPr>
          <p:cNvPr id="34837" name="Picture 54"/>
          <p:cNvPicPr>
            <a:picLocks noChangeAspect="1" noChangeArrowheads="1"/>
          </p:cNvPicPr>
          <p:nvPr/>
        </p:nvPicPr>
        <p:blipFill>
          <a:blip r:embed="rId3"/>
          <a:srcRect/>
          <a:stretch>
            <a:fillRect/>
          </a:stretch>
        </p:blipFill>
        <p:spPr bwMode="auto">
          <a:xfrm>
            <a:off x="169935" y="934407"/>
            <a:ext cx="1300533" cy="1235389"/>
          </a:xfrm>
          <a:prstGeom prst="rect">
            <a:avLst/>
          </a:prstGeom>
          <a:noFill/>
          <a:ln w="9525">
            <a:noFill/>
            <a:miter lim="800000"/>
            <a:headEnd/>
            <a:tailEnd/>
          </a:ln>
        </p:spPr>
      </p:pic>
      <p:sp>
        <p:nvSpPr>
          <p:cNvPr id="34838" name="Rectangle 55"/>
          <p:cNvSpPr>
            <a:spLocks noChangeArrowheads="1"/>
          </p:cNvSpPr>
          <p:nvPr/>
        </p:nvSpPr>
        <p:spPr bwMode="auto">
          <a:xfrm>
            <a:off x="-476250" y="2760972"/>
            <a:ext cx="3226594" cy="4922647"/>
          </a:xfrm>
          <a:prstGeom prst="rect">
            <a:avLst/>
          </a:prstGeom>
          <a:noFill/>
          <a:ln w="9525">
            <a:noFill/>
            <a:miter lim="800000"/>
            <a:headEnd/>
            <a:tailEnd/>
          </a:ln>
        </p:spPr>
        <p:txBody>
          <a:bodyPr lIns="101870" tIns="50935" rIns="101870" bIns="50935"/>
          <a:lstStyle/>
          <a:p>
            <a:pPr algn="ctr"/>
            <a:endParaRPr lang="en-US" altLang="ja-JP" sz="2000" b="1" dirty="0">
              <a:ea typeface="ＭＳ Ｐゴシック" charset="-128"/>
            </a:endParaRPr>
          </a:p>
          <a:p>
            <a:pPr algn="r"/>
            <a:endParaRPr lang="en-US" altLang="ja-JP" sz="1800" b="1" dirty="0">
              <a:ea typeface="ＭＳ Ｐゴシック" charset="-128"/>
            </a:endParaRPr>
          </a:p>
          <a:p>
            <a:pPr algn="r"/>
            <a:endParaRPr lang="en-US" altLang="ja-JP" sz="1600" b="1" dirty="0">
              <a:ea typeface="ＭＳ Ｐゴシック" charset="-128"/>
            </a:endParaRPr>
          </a:p>
          <a:p>
            <a:pPr algn="r"/>
            <a:r>
              <a:rPr lang="en-US" altLang="ja-JP" b="1" dirty="0">
                <a:ea typeface="ＭＳ Ｐゴシック" charset="-128"/>
              </a:rPr>
              <a:t>	</a:t>
            </a:r>
          </a:p>
          <a:p>
            <a:pPr algn="r"/>
            <a:endParaRPr lang="en-US" altLang="ja-JP" sz="1600" b="1" dirty="0">
              <a:ea typeface="ＭＳ Ｐゴシック" charset="-128"/>
            </a:endParaRPr>
          </a:p>
          <a:p>
            <a:pPr algn="r">
              <a:spcBef>
                <a:spcPct val="20000"/>
              </a:spcBef>
            </a:pPr>
            <a:endParaRPr lang="en-US" altLang="en-US" sz="1600" b="1" dirty="0"/>
          </a:p>
        </p:txBody>
      </p:sp>
      <p:sp>
        <p:nvSpPr>
          <p:cNvPr id="34839" name="Rectangle 57"/>
          <p:cNvSpPr>
            <a:spLocks noChangeArrowheads="1"/>
          </p:cNvSpPr>
          <p:nvPr/>
        </p:nvSpPr>
        <p:spPr bwMode="auto">
          <a:xfrm>
            <a:off x="3198814" y="2187817"/>
            <a:ext cx="1678781" cy="4123005"/>
          </a:xfrm>
          <a:prstGeom prst="rect">
            <a:avLst/>
          </a:prstGeom>
          <a:noFill/>
          <a:ln w="9525">
            <a:noFill/>
            <a:miter lim="800000"/>
            <a:headEnd/>
            <a:tailEnd/>
          </a:ln>
        </p:spPr>
        <p:txBody>
          <a:bodyPr lIns="101870" tIns="50935" rIns="101870" bIns="50935"/>
          <a:lstStyle/>
          <a:p>
            <a:pPr fontAlgn="b">
              <a:spcBef>
                <a:spcPts val="0"/>
              </a:spcBef>
              <a:spcAft>
                <a:spcPts val="0"/>
              </a:spcAft>
            </a:pPr>
            <a:r>
              <a:rPr lang="en-GB" sz="1800" b="1" dirty="0">
                <a:solidFill>
                  <a:srgbClr val="000000"/>
                </a:solidFill>
                <a:cs typeface="Arial"/>
              </a:rPr>
              <a:t>Finland</a:t>
            </a:r>
          </a:p>
          <a:p>
            <a:pPr fontAlgn="b">
              <a:spcBef>
                <a:spcPts val="0"/>
              </a:spcBef>
              <a:spcAft>
                <a:spcPts val="0"/>
              </a:spcAft>
            </a:pPr>
            <a:r>
              <a:rPr lang="en-GB" sz="1800" b="1" dirty="0">
                <a:solidFill>
                  <a:srgbClr val="000000"/>
                </a:solidFill>
                <a:cs typeface="Arial"/>
              </a:rPr>
              <a:t>Georgia</a:t>
            </a:r>
          </a:p>
          <a:p>
            <a:pPr fontAlgn="b">
              <a:spcBef>
                <a:spcPts val="0"/>
              </a:spcBef>
              <a:spcAft>
                <a:spcPts val="0"/>
              </a:spcAft>
            </a:pPr>
            <a:r>
              <a:rPr lang="en-GB" sz="1800" b="1" dirty="0">
                <a:solidFill>
                  <a:srgbClr val="000000"/>
                </a:solidFill>
                <a:cs typeface="Arial"/>
              </a:rPr>
              <a:t>Germany</a:t>
            </a:r>
          </a:p>
          <a:p>
            <a:pPr fontAlgn="b">
              <a:spcBef>
                <a:spcPts val="0"/>
              </a:spcBef>
              <a:spcAft>
                <a:spcPts val="0"/>
              </a:spcAft>
            </a:pPr>
            <a:r>
              <a:rPr lang="en-GB" sz="1800" b="1" dirty="0">
                <a:solidFill>
                  <a:srgbClr val="000000"/>
                </a:solidFill>
                <a:cs typeface="Arial"/>
              </a:rPr>
              <a:t>Hungary</a:t>
            </a:r>
          </a:p>
          <a:p>
            <a:pPr fontAlgn="b">
              <a:spcBef>
                <a:spcPts val="0"/>
              </a:spcBef>
              <a:spcAft>
                <a:spcPts val="0"/>
              </a:spcAft>
            </a:pPr>
            <a:r>
              <a:rPr lang="en-GB" sz="1800" b="1" dirty="0">
                <a:solidFill>
                  <a:srgbClr val="000000"/>
                </a:solidFill>
                <a:cs typeface="Arial"/>
              </a:rPr>
              <a:t>Iceland</a:t>
            </a:r>
          </a:p>
          <a:p>
            <a:pPr fontAlgn="b">
              <a:spcBef>
                <a:spcPts val="0"/>
              </a:spcBef>
              <a:spcAft>
                <a:spcPts val="0"/>
              </a:spcAft>
            </a:pPr>
            <a:r>
              <a:rPr lang="en-GB" sz="1800" b="1" dirty="0">
                <a:solidFill>
                  <a:srgbClr val="000000"/>
                </a:solidFill>
                <a:cs typeface="Arial"/>
              </a:rPr>
              <a:t>Ireland</a:t>
            </a:r>
          </a:p>
          <a:p>
            <a:pPr fontAlgn="b">
              <a:spcBef>
                <a:spcPts val="0"/>
              </a:spcBef>
              <a:spcAft>
                <a:spcPts val="0"/>
              </a:spcAft>
            </a:pPr>
            <a:r>
              <a:rPr lang="en-GB" sz="1800" b="1" dirty="0">
                <a:solidFill>
                  <a:srgbClr val="000000"/>
                </a:solidFill>
                <a:cs typeface="Arial"/>
              </a:rPr>
              <a:t>Israel</a:t>
            </a:r>
          </a:p>
          <a:p>
            <a:pPr fontAlgn="b">
              <a:spcBef>
                <a:spcPts val="0"/>
              </a:spcBef>
              <a:spcAft>
                <a:spcPts val="0"/>
              </a:spcAft>
            </a:pPr>
            <a:r>
              <a:rPr lang="en-GB" sz="1800" b="1" dirty="0">
                <a:solidFill>
                  <a:srgbClr val="000000"/>
                </a:solidFill>
                <a:cs typeface="Arial"/>
              </a:rPr>
              <a:t>Italy</a:t>
            </a:r>
          </a:p>
          <a:p>
            <a:pPr fontAlgn="b">
              <a:spcBef>
                <a:spcPts val="0"/>
              </a:spcBef>
              <a:spcAft>
                <a:spcPts val="0"/>
              </a:spcAft>
            </a:pPr>
            <a:r>
              <a:rPr lang="en-GB" sz="1800" b="1" dirty="0">
                <a:solidFill>
                  <a:srgbClr val="000000"/>
                </a:solidFill>
                <a:cs typeface="Arial"/>
              </a:rPr>
              <a:t>Japan</a:t>
            </a:r>
          </a:p>
          <a:p>
            <a:pPr fontAlgn="b">
              <a:spcBef>
                <a:spcPts val="0"/>
              </a:spcBef>
              <a:spcAft>
                <a:spcPts val="0"/>
              </a:spcAft>
            </a:pPr>
            <a:r>
              <a:rPr lang="en-GB" sz="1800" b="1" dirty="0">
                <a:solidFill>
                  <a:srgbClr val="000000"/>
                </a:solidFill>
                <a:cs typeface="Arial"/>
              </a:rPr>
              <a:t>Liechtenstein</a:t>
            </a:r>
          </a:p>
          <a:p>
            <a:pPr fontAlgn="b">
              <a:spcBef>
                <a:spcPts val="0"/>
              </a:spcBef>
              <a:spcAft>
                <a:spcPts val="0"/>
              </a:spcAft>
            </a:pPr>
            <a:r>
              <a:rPr lang="en-GB" sz="1800" b="1" dirty="0">
                <a:solidFill>
                  <a:srgbClr val="000000"/>
                </a:solidFill>
                <a:cs typeface="Arial"/>
              </a:rPr>
              <a:t>Luxembourg</a:t>
            </a:r>
          </a:p>
          <a:p>
            <a:pPr fontAlgn="b">
              <a:spcBef>
                <a:spcPts val="0"/>
              </a:spcBef>
              <a:spcAft>
                <a:spcPts val="0"/>
              </a:spcAft>
            </a:pPr>
            <a:r>
              <a:rPr lang="en-GB" sz="1800" b="1" dirty="0">
                <a:solidFill>
                  <a:srgbClr val="000000"/>
                </a:solidFill>
                <a:cs typeface="Arial"/>
              </a:rPr>
              <a:t>Malaysia</a:t>
            </a:r>
          </a:p>
          <a:p>
            <a:pPr fontAlgn="b">
              <a:spcBef>
                <a:spcPts val="0"/>
              </a:spcBef>
              <a:spcAft>
                <a:spcPts val="0"/>
              </a:spcAft>
            </a:pPr>
            <a:r>
              <a:rPr lang="en-GB" sz="1800" b="1" dirty="0">
                <a:solidFill>
                  <a:srgbClr val="000000"/>
                </a:solidFill>
                <a:cs typeface="Arial"/>
              </a:rPr>
              <a:t>Mauritania</a:t>
            </a:r>
          </a:p>
          <a:p>
            <a:pPr fontAlgn="b">
              <a:spcBef>
                <a:spcPts val="0"/>
              </a:spcBef>
              <a:spcAft>
                <a:spcPts val="0"/>
              </a:spcAft>
            </a:pPr>
            <a:r>
              <a:rPr lang="en-GB" sz="1800" b="1" dirty="0">
                <a:solidFill>
                  <a:srgbClr val="000000"/>
                </a:solidFill>
                <a:cs typeface="Arial"/>
              </a:rPr>
              <a:t>Mexico</a:t>
            </a:r>
          </a:p>
          <a:p>
            <a:pPr fontAlgn="b">
              <a:spcBef>
                <a:spcPts val="0"/>
              </a:spcBef>
              <a:spcAft>
                <a:spcPts val="0"/>
              </a:spcAft>
            </a:pPr>
            <a:r>
              <a:rPr lang="en-GB" sz="1800" b="1" dirty="0">
                <a:solidFill>
                  <a:srgbClr val="000000"/>
                </a:solidFill>
                <a:cs typeface="Arial"/>
              </a:rPr>
              <a:t>Monaco</a:t>
            </a:r>
          </a:p>
        </p:txBody>
      </p:sp>
      <p:sp>
        <p:nvSpPr>
          <p:cNvPr id="34840" name="Rectangle 57"/>
          <p:cNvSpPr>
            <a:spLocks noChangeArrowheads="1"/>
          </p:cNvSpPr>
          <p:nvPr/>
        </p:nvSpPr>
        <p:spPr bwMode="auto">
          <a:xfrm>
            <a:off x="5336133" y="2223975"/>
            <a:ext cx="3154028" cy="5230601"/>
          </a:xfrm>
          <a:prstGeom prst="rect">
            <a:avLst/>
          </a:prstGeom>
          <a:noFill/>
          <a:ln w="9525">
            <a:noFill/>
            <a:miter lim="800000"/>
            <a:headEnd/>
            <a:tailEnd/>
          </a:ln>
        </p:spPr>
        <p:txBody>
          <a:bodyPr lIns="101870" tIns="50935" rIns="101870" bIns="50935"/>
          <a:lstStyle/>
          <a:p>
            <a:pPr fontAlgn="b"/>
            <a:r>
              <a:rPr lang="en-US" sz="1800" b="1" dirty="0"/>
              <a:t>New Zealand</a:t>
            </a:r>
          </a:p>
          <a:p>
            <a:pPr fontAlgn="b"/>
            <a:r>
              <a:rPr lang="en-US" sz="1800" b="1" dirty="0"/>
              <a:t>Norway</a:t>
            </a:r>
          </a:p>
          <a:p>
            <a:pPr fontAlgn="b"/>
            <a:r>
              <a:rPr lang="en-US" sz="1800" b="1" dirty="0"/>
              <a:t>Poland</a:t>
            </a:r>
          </a:p>
          <a:p>
            <a:pPr fontAlgn="b"/>
            <a:r>
              <a:rPr lang="en-US" sz="1800" b="1" dirty="0"/>
              <a:t>Portugal</a:t>
            </a:r>
          </a:p>
          <a:p>
            <a:pPr fontAlgn="b"/>
            <a:r>
              <a:rPr lang="en-US" sz="1800" b="1" dirty="0"/>
              <a:t>Republic of Korea</a:t>
            </a:r>
          </a:p>
          <a:p>
            <a:pPr fontAlgn="b"/>
            <a:r>
              <a:rPr lang="en-US" sz="1800" b="1" dirty="0"/>
              <a:t>Republic of Moldova</a:t>
            </a:r>
          </a:p>
          <a:p>
            <a:pPr fontAlgn="b"/>
            <a:r>
              <a:rPr lang="en-US" sz="1800" b="1" dirty="0"/>
              <a:t>Russian Federation</a:t>
            </a:r>
          </a:p>
          <a:p>
            <a:pPr fontAlgn="b"/>
            <a:r>
              <a:rPr lang="en-US" sz="1800" b="1" dirty="0"/>
              <a:t>Samoa</a:t>
            </a:r>
          </a:p>
          <a:p>
            <a:pPr fontAlgn="b"/>
            <a:r>
              <a:rPr lang="en-US" sz="1800" b="1" dirty="0"/>
              <a:t>Singapore</a:t>
            </a:r>
          </a:p>
          <a:p>
            <a:pPr fontAlgn="b"/>
            <a:r>
              <a:rPr lang="en-US" sz="1800" b="1" dirty="0"/>
              <a:t>Slovakia</a:t>
            </a:r>
          </a:p>
          <a:p>
            <a:pPr fontAlgn="b"/>
            <a:r>
              <a:rPr lang="en-US" sz="1800" b="1" dirty="0"/>
              <a:t>Slovenia</a:t>
            </a:r>
          </a:p>
          <a:p>
            <a:pPr fontAlgn="b"/>
            <a:r>
              <a:rPr lang="en-US" sz="1800" b="1" dirty="0"/>
              <a:t>Spain</a:t>
            </a:r>
          </a:p>
          <a:p>
            <a:pPr fontAlgn="b"/>
            <a:r>
              <a:rPr lang="en-US" sz="1800" b="1" dirty="0"/>
              <a:t>Sweden</a:t>
            </a:r>
          </a:p>
          <a:p>
            <a:pPr fontAlgn="b"/>
            <a:r>
              <a:rPr lang="en-US" sz="1800" b="1" dirty="0"/>
              <a:t>Switzerland</a:t>
            </a:r>
          </a:p>
          <a:p>
            <a:pPr fontAlgn="b"/>
            <a:r>
              <a:rPr lang="en-US" sz="1800" b="1" dirty="0"/>
              <a:t>Tuvalu</a:t>
            </a:r>
          </a:p>
        </p:txBody>
      </p:sp>
      <p:sp>
        <p:nvSpPr>
          <p:cNvPr id="3" name="Rectangle 2">
            <a:extLst>
              <a:ext uri="{FF2B5EF4-FFF2-40B4-BE49-F238E27FC236}">
                <a16:creationId xmlns:a16="http://schemas.microsoft.com/office/drawing/2014/main" id="{4A7ED9D2-B94E-4386-9D6E-AAFB7D3833F7}"/>
              </a:ext>
            </a:extLst>
          </p:cNvPr>
          <p:cNvSpPr/>
          <p:nvPr/>
        </p:nvSpPr>
        <p:spPr>
          <a:xfrm>
            <a:off x="955556" y="2154416"/>
            <a:ext cx="1701006" cy="4247317"/>
          </a:xfrm>
          <a:prstGeom prst="rect">
            <a:avLst/>
          </a:prstGeom>
        </p:spPr>
        <p:txBody>
          <a:bodyPr wrap="square">
            <a:spAutoFit/>
          </a:bodyPr>
          <a:lstStyle/>
          <a:p>
            <a:r>
              <a:rPr lang="en-US" sz="1800" b="1" dirty="0"/>
              <a:t>Armenia</a:t>
            </a:r>
          </a:p>
          <a:p>
            <a:r>
              <a:rPr lang="en-US" sz="1800" b="1" dirty="0"/>
              <a:t>Australia</a:t>
            </a:r>
          </a:p>
          <a:p>
            <a:r>
              <a:rPr lang="en-US" sz="1800" b="1" dirty="0"/>
              <a:t>Azerbaijan</a:t>
            </a:r>
          </a:p>
          <a:p>
            <a:r>
              <a:rPr lang="en-US" sz="1800" b="1" dirty="0"/>
              <a:t>Belgium</a:t>
            </a:r>
          </a:p>
          <a:p>
            <a:r>
              <a:rPr lang="en-US" sz="1800" b="1" dirty="0"/>
              <a:t>Bulgaria</a:t>
            </a:r>
          </a:p>
          <a:p>
            <a:r>
              <a:rPr lang="en-US" sz="1800" b="1" dirty="0"/>
              <a:t>Cameroon</a:t>
            </a:r>
          </a:p>
          <a:p>
            <a:r>
              <a:rPr lang="en-US" sz="1800" b="1" dirty="0"/>
              <a:t>Canada</a:t>
            </a:r>
          </a:p>
          <a:p>
            <a:r>
              <a:rPr lang="en-US" sz="1800" b="1" dirty="0"/>
              <a:t>China</a:t>
            </a:r>
          </a:p>
          <a:p>
            <a:r>
              <a:rPr lang="en-US" sz="1800" b="1" dirty="0"/>
              <a:t>Costa Rica</a:t>
            </a:r>
          </a:p>
          <a:p>
            <a:r>
              <a:rPr lang="en-US" sz="1800" b="1" dirty="0"/>
              <a:t>Croatia</a:t>
            </a:r>
          </a:p>
          <a:p>
            <a:r>
              <a:rPr lang="en-US" sz="1800" b="1" dirty="0"/>
              <a:t>Cuba</a:t>
            </a:r>
          </a:p>
          <a:p>
            <a:r>
              <a:rPr lang="en-US" sz="1800" b="1" dirty="0"/>
              <a:t>Cyprus</a:t>
            </a:r>
          </a:p>
          <a:p>
            <a:r>
              <a:rPr lang="en-US" sz="1800" b="1" dirty="0"/>
              <a:t>Czech Republic</a:t>
            </a:r>
          </a:p>
          <a:p>
            <a:r>
              <a:rPr lang="en-US" sz="1800" b="1" dirty="0"/>
              <a:t>Denmark</a:t>
            </a:r>
          </a:p>
          <a:p>
            <a:r>
              <a:rPr lang="en-US" sz="1800" b="1" dirty="0"/>
              <a:t>Estonia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11</a:t>
            </a:r>
          </a:p>
        </p:txBody>
      </p:sp>
      <p:sp>
        <p:nvSpPr>
          <p:cNvPr id="35842" name="Text Box 7"/>
          <p:cNvSpPr txBox="1">
            <a:spLocks noChangeArrowheads="1"/>
          </p:cNvSpPr>
          <p:nvPr/>
        </p:nvSpPr>
        <p:spPr bwMode="auto">
          <a:xfrm>
            <a:off x="1050925" y="6115481"/>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5843" name="Text Box 46"/>
          <p:cNvSpPr txBox="1">
            <a:spLocks noChangeArrowheads="1"/>
          </p:cNvSpPr>
          <p:nvPr/>
        </p:nvSpPr>
        <p:spPr bwMode="auto">
          <a:xfrm>
            <a:off x="218872" y="6607826"/>
            <a:ext cx="4333174" cy="338554"/>
          </a:xfrm>
          <a:prstGeom prst="rect">
            <a:avLst/>
          </a:prstGeom>
          <a:noFill/>
          <a:ln w="9525">
            <a:noFill/>
            <a:miter lim="800000"/>
            <a:headEnd/>
            <a:tailEnd/>
          </a:ln>
        </p:spPr>
        <p:txBody>
          <a:bodyPr wrap="none">
            <a:spAutoFit/>
          </a:bodyPr>
          <a:lstStyle/>
          <a:p>
            <a:r>
              <a:rPr lang="en-US" altLang="en-US" sz="1600" dirty="0"/>
              <a:t>*Compared to 38 Member States as 30 April 2018</a:t>
            </a:r>
          </a:p>
        </p:txBody>
      </p:sp>
      <p:sp>
        <p:nvSpPr>
          <p:cNvPr id="35844" name="Line 58"/>
          <p:cNvSpPr>
            <a:spLocks noChangeShapeType="1"/>
          </p:cNvSpPr>
          <p:nvPr/>
        </p:nvSpPr>
        <p:spPr bwMode="auto">
          <a:xfrm>
            <a:off x="76200" y="2273432"/>
            <a:ext cx="1487488" cy="0"/>
          </a:xfrm>
          <a:prstGeom prst="line">
            <a:avLst/>
          </a:prstGeom>
          <a:noFill/>
          <a:ln w="9525">
            <a:noFill/>
            <a:round/>
            <a:headEnd/>
            <a:tailEnd/>
          </a:ln>
        </p:spPr>
        <p:txBody>
          <a:bodyPr wrap="none"/>
          <a:lstStyle/>
          <a:p>
            <a:endParaRPr lang="en-US"/>
          </a:p>
        </p:txBody>
      </p:sp>
      <p:sp>
        <p:nvSpPr>
          <p:cNvPr id="35845"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5846"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5847"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5848" name="Line 62"/>
          <p:cNvSpPr>
            <a:spLocks noChangeShapeType="1"/>
          </p:cNvSpPr>
          <p:nvPr/>
        </p:nvSpPr>
        <p:spPr bwMode="auto">
          <a:xfrm>
            <a:off x="1563689" y="2273432"/>
            <a:ext cx="1558925" cy="0"/>
          </a:xfrm>
          <a:prstGeom prst="line">
            <a:avLst/>
          </a:prstGeom>
          <a:noFill/>
          <a:ln w="9525">
            <a:noFill/>
            <a:round/>
            <a:headEnd/>
            <a:tailEnd/>
          </a:ln>
        </p:spPr>
        <p:txBody>
          <a:bodyPr wrap="none"/>
          <a:lstStyle/>
          <a:p>
            <a:endParaRPr lang="en-US"/>
          </a:p>
        </p:txBody>
      </p:sp>
      <p:sp>
        <p:nvSpPr>
          <p:cNvPr id="35849"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5850" name="Line 64"/>
          <p:cNvSpPr>
            <a:spLocks noChangeShapeType="1"/>
          </p:cNvSpPr>
          <p:nvPr/>
        </p:nvSpPr>
        <p:spPr bwMode="auto">
          <a:xfrm>
            <a:off x="3122614" y="2273432"/>
            <a:ext cx="1558925" cy="0"/>
          </a:xfrm>
          <a:prstGeom prst="line">
            <a:avLst/>
          </a:prstGeom>
          <a:noFill/>
          <a:ln w="9525">
            <a:noFill/>
            <a:round/>
            <a:headEnd/>
            <a:tailEnd/>
          </a:ln>
        </p:spPr>
        <p:txBody>
          <a:bodyPr wrap="none"/>
          <a:lstStyle/>
          <a:p>
            <a:endParaRPr lang="en-US"/>
          </a:p>
        </p:txBody>
      </p:sp>
      <p:sp>
        <p:nvSpPr>
          <p:cNvPr id="35851"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5852" name="Line 66"/>
          <p:cNvSpPr>
            <a:spLocks noChangeShapeType="1"/>
          </p:cNvSpPr>
          <p:nvPr/>
        </p:nvSpPr>
        <p:spPr bwMode="auto">
          <a:xfrm>
            <a:off x="4648200" y="2194181"/>
            <a:ext cx="1557338" cy="0"/>
          </a:xfrm>
          <a:prstGeom prst="line">
            <a:avLst/>
          </a:prstGeom>
          <a:noFill/>
          <a:ln w="9525">
            <a:noFill/>
            <a:round/>
            <a:headEnd/>
            <a:tailEnd/>
          </a:ln>
        </p:spPr>
        <p:txBody>
          <a:bodyPr wrap="none"/>
          <a:lstStyle/>
          <a:p>
            <a:endParaRPr lang="en-US"/>
          </a:p>
        </p:txBody>
      </p:sp>
      <p:sp>
        <p:nvSpPr>
          <p:cNvPr id="35853"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5854" name="Line 68"/>
          <p:cNvSpPr>
            <a:spLocks noChangeShapeType="1"/>
          </p:cNvSpPr>
          <p:nvPr/>
        </p:nvSpPr>
        <p:spPr bwMode="auto">
          <a:xfrm>
            <a:off x="6238876" y="2273432"/>
            <a:ext cx="1609725" cy="0"/>
          </a:xfrm>
          <a:prstGeom prst="line">
            <a:avLst/>
          </a:prstGeom>
          <a:noFill/>
          <a:ln w="9525">
            <a:noFill/>
            <a:round/>
            <a:headEnd/>
            <a:tailEnd/>
          </a:ln>
        </p:spPr>
        <p:txBody>
          <a:bodyPr wrap="none"/>
          <a:lstStyle/>
          <a:p>
            <a:endParaRPr lang="en-US"/>
          </a:p>
        </p:txBody>
      </p:sp>
      <p:sp>
        <p:nvSpPr>
          <p:cNvPr id="35855"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5856" name="Text Box 77"/>
          <p:cNvSpPr txBox="1">
            <a:spLocks noChangeArrowheads="1"/>
          </p:cNvSpPr>
          <p:nvPr/>
        </p:nvSpPr>
        <p:spPr bwMode="auto">
          <a:xfrm>
            <a:off x="240510" y="83757"/>
            <a:ext cx="65121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11 -</a:t>
            </a:r>
            <a:r>
              <a:rPr lang="en-GB" altLang="ja-JP" sz="3200" dirty="0">
                <a:solidFill>
                  <a:srgbClr val="0066CC"/>
                </a:solidFill>
                <a:ea typeface="ＭＳ Ｐゴシック" pitchFamily="34" charset="-128"/>
              </a:rPr>
              <a:t> </a:t>
            </a:r>
            <a:r>
              <a:rPr lang="en-GB" altLang="en-US" sz="3200" dirty="0">
                <a:solidFill>
                  <a:srgbClr val="0066CC"/>
                </a:solidFill>
              </a:rPr>
              <a:t>Peacekeeping Assessments</a:t>
            </a:r>
            <a:r>
              <a:rPr lang="en-GB" altLang="en-US" sz="3200" dirty="0"/>
              <a:t> </a:t>
            </a:r>
            <a:br>
              <a:rPr lang="en-GB" altLang="en-US" sz="3600" dirty="0"/>
            </a:br>
            <a:r>
              <a:rPr lang="en-GB" altLang="en-US" sz="2000" dirty="0"/>
              <a:t>Fully paid at 30 April 2019: 45 Member States*</a:t>
            </a:r>
          </a:p>
        </p:txBody>
      </p:sp>
      <p:pic>
        <p:nvPicPr>
          <p:cNvPr id="35857"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5858"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5859" name="Text Box 6"/>
          <p:cNvSpPr txBox="1">
            <a:spLocks noChangeArrowheads="1"/>
          </p:cNvSpPr>
          <p:nvPr/>
        </p:nvSpPr>
        <p:spPr bwMode="auto">
          <a:xfrm>
            <a:off x="7573962"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grpSp>
        <p:nvGrpSpPr>
          <p:cNvPr id="35860" name="Group 37"/>
          <p:cNvGrpSpPr>
            <a:grpSpLocks/>
          </p:cNvGrpSpPr>
          <p:nvPr/>
        </p:nvGrpSpPr>
        <p:grpSpPr bwMode="auto">
          <a:xfrm>
            <a:off x="7686676" y="2153701"/>
            <a:ext cx="1162050" cy="630710"/>
            <a:chOff x="7658100" y="2106614"/>
            <a:chExt cx="1162050" cy="606425"/>
          </a:xfrm>
        </p:grpSpPr>
        <p:grpSp>
          <p:nvGrpSpPr>
            <p:cNvPr id="35866" name="Group 58"/>
            <p:cNvGrpSpPr>
              <a:grpSpLocks/>
            </p:cNvGrpSpPr>
            <p:nvPr/>
          </p:nvGrpSpPr>
          <p:grpSpPr bwMode="auto">
            <a:xfrm>
              <a:off x="7667625" y="2106614"/>
              <a:ext cx="1152525" cy="606425"/>
              <a:chOff x="4830" y="1327"/>
              <a:chExt cx="726" cy="382"/>
            </a:xfrm>
          </p:grpSpPr>
          <p:sp>
            <p:nvSpPr>
              <p:cNvPr id="35868"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5869"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5870"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dirty="0">
                    <a:solidFill>
                      <a:srgbClr val="B2B2B2"/>
                    </a:solidFill>
                  </a:rPr>
                  <a:t>Tribunals</a:t>
                </a:r>
              </a:p>
            </p:txBody>
          </p:sp>
        </p:grpSp>
        <p:sp>
          <p:nvSpPr>
            <p:cNvPr id="35867"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pic>
        <p:nvPicPr>
          <p:cNvPr id="35861" name="Picture 30"/>
          <p:cNvPicPr>
            <a:picLocks noChangeAspect="1" noChangeArrowheads="1"/>
          </p:cNvPicPr>
          <p:nvPr/>
        </p:nvPicPr>
        <p:blipFill>
          <a:blip r:embed="rId3"/>
          <a:srcRect/>
          <a:stretch>
            <a:fillRect/>
          </a:stretch>
        </p:blipFill>
        <p:spPr bwMode="auto">
          <a:xfrm>
            <a:off x="137701" y="986941"/>
            <a:ext cx="1323178" cy="1256899"/>
          </a:xfrm>
          <a:prstGeom prst="rect">
            <a:avLst/>
          </a:prstGeom>
          <a:noFill/>
          <a:ln w="9525">
            <a:noFill/>
            <a:miter lim="800000"/>
            <a:headEnd/>
            <a:tailEnd/>
          </a:ln>
        </p:spPr>
      </p:pic>
      <p:sp>
        <p:nvSpPr>
          <p:cNvPr id="35864" name="Rectangle 57"/>
          <p:cNvSpPr>
            <a:spLocks noChangeArrowheads="1"/>
          </p:cNvSpPr>
          <p:nvPr/>
        </p:nvSpPr>
        <p:spPr bwMode="auto">
          <a:xfrm>
            <a:off x="5334000" y="1664282"/>
            <a:ext cx="2590800" cy="5230601"/>
          </a:xfrm>
          <a:prstGeom prst="rect">
            <a:avLst/>
          </a:prstGeom>
          <a:noFill/>
          <a:ln w="9525">
            <a:noFill/>
            <a:miter lim="800000"/>
            <a:headEnd/>
            <a:tailEnd/>
          </a:ln>
        </p:spPr>
        <p:txBody>
          <a:bodyPr lIns="101870" tIns="50935" rIns="101870" bIns="50935"/>
          <a:lstStyle/>
          <a:p>
            <a:pPr>
              <a:spcBef>
                <a:spcPct val="20000"/>
              </a:spcBef>
            </a:pPr>
            <a:endParaRPr lang="en-US" altLang="en-US" sz="1600">
              <a:solidFill>
                <a:schemeClr val="folHlink"/>
              </a:solidFill>
              <a:latin typeface="Arial" charset="0"/>
            </a:endParaRPr>
          </a:p>
        </p:txBody>
      </p:sp>
      <p:sp>
        <p:nvSpPr>
          <p:cNvPr id="35865" name="Rectangle 252"/>
          <p:cNvSpPr>
            <a:spLocks noChangeArrowheads="1"/>
          </p:cNvSpPr>
          <p:nvPr/>
        </p:nvSpPr>
        <p:spPr bwMode="auto">
          <a:xfrm>
            <a:off x="4876800" y="3145199"/>
            <a:ext cx="2362200" cy="3328564"/>
          </a:xfrm>
          <a:prstGeom prst="rect">
            <a:avLst/>
          </a:prstGeom>
          <a:noFill/>
          <a:ln w="9525">
            <a:noFill/>
            <a:miter lim="800000"/>
            <a:headEnd/>
            <a:tailEnd/>
          </a:ln>
        </p:spPr>
        <p:txBody>
          <a:bodyPr lIns="97234" tIns="48617" rIns="97234" bIns="48617"/>
          <a:lstStyle/>
          <a:p>
            <a:pPr marL="365125" indent="-365125" defTabSz="973138">
              <a:lnSpc>
                <a:spcPct val="80000"/>
              </a:lnSpc>
              <a:spcBef>
                <a:spcPct val="20000"/>
              </a:spcBef>
            </a:pPr>
            <a:endParaRPr lang="en-US" altLang="en-US" sz="1600" b="1"/>
          </a:p>
        </p:txBody>
      </p:sp>
      <p:sp>
        <p:nvSpPr>
          <p:cNvPr id="35" name="Text Box 7"/>
          <p:cNvSpPr txBox="1">
            <a:spLocks noChangeArrowheads="1"/>
          </p:cNvSpPr>
          <p:nvPr/>
        </p:nvSpPr>
        <p:spPr bwMode="auto">
          <a:xfrm>
            <a:off x="-1039014" y="8244586"/>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6" name="Line 58"/>
          <p:cNvSpPr>
            <a:spLocks noChangeShapeType="1"/>
          </p:cNvSpPr>
          <p:nvPr/>
        </p:nvSpPr>
        <p:spPr bwMode="auto">
          <a:xfrm>
            <a:off x="-599282" y="5047713"/>
            <a:ext cx="1410492" cy="44676"/>
          </a:xfrm>
          <a:prstGeom prst="line">
            <a:avLst/>
          </a:prstGeom>
          <a:noFill/>
          <a:ln w="9525">
            <a:noFill/>
            <a:round/>
            <a:headEnd/>
            <a:tailEnd/>
          </a:ln>
        </p:spPr>
        <p:txBody>
          <a:bodyPr wrap="none"/>
          <a:lstStyle/>
          <a:p>
            <a:endParaRPr lang="en-US"/>
          </a:p>
        </p:txBody>
      </p:sp>
      <p:sp>
        <p:nvSpPr>
          <p:cNvPr id="37" name="Line 62"/>
          <p:cNvSpPr>
            <a:spLocks noChangeShapeType="1"/>
          </p:cNvSpPr>
          <p:nvPr/>
        </p:nvSpPr>
        <p:spPr bwMode="auto">
          <a:xfrm>
            <a:off x="811211" y="5092389"/>
            <a:ext cx="1558925" cy="0"/>
          </a:xfrm>
          <a:prstGeom prst="line">
            <a:avLst/>
          </a:prstGeom>
          <a:noFill/>
          <a:ln w="9525">
            <a:noFill/>
            <a:round/>
            <a:headEnd/>
            <a:tailEnd/>
          </a:ln>
        </p:spPr>
        <p:txBody>
          <a:bodyPr wrap="none"/>
          <a:lstStyle/>
          <a:p>
            <a:endParaRPr lang="en-US"/>
          </a:p>
        </p:txBody>
      </p:sp>
      <p:sp>
        <p:nvSpPr>
          <p:cNvPr id="38" name="Line 64"/>
          <p:cNvSpPr>
            <a:spLocks noChangeShapeType="1"/>
          </p:cNvSpPr>
          <p:nvPr/>
        </p:nvSpPr>
        <p:spPr bwMode="auto">
          <a:xfrm>
            <a:off x="2370136" y="5092389"/>
            <a:ext cx="1558925" cy="0"/>
          </a:xfrm>
          <a:prstGeom prst="line">
            <a:avLst/>
          </a:prstGeom>
          <a:noFill/>
          <a:ln w="9525">
            <a:noFill/>
            <a:round/>
            <a:headEnd/>
            <a:tailEnd/>
          </a:ln>
        </p:spPr>
        <p:txBody>
          <a:bodyPr wrap="none"/>
          <a:lstStyle/>
          <a:p>
            <a:endParaRPr lang="en-US"/>
          </a:p>
        </p:txBody>
      </p:sp>
      <p:sp>
        <p:nvSpPr>
          <p:cNvPr id="39" name="Line 66"/>
          <p:cNvSpPr>
            <a:spLocks noChangeShapeType="1"/>
          </p:cNvSpPr>
          <p:nvPr/>
        </p:nvSpPr>
        <p:spPr bwMode="auto">
          <a:xfrm>
            <a:off x="3929061" y="5092389"/>
            <a:ext cx="1557337" cy="0"/>
          </a:xfrm>
          <a:prstGeom prst="line">
            <a:avLst/>
          </a:prstGeom>
          <a:noFill/>
          <a:ln w="9525">
            <a:noFill/>
            <a:round/>
            <a:headEnd/>
            <a:tailEnd/>
          </a:ln>
        </p:spPr>
        <p:txBody>
          <a:bodyPr wrap="none"/>
          <a:lstStyle/>
          <a:p>
            <a:endParaRPr lang="en-US"/>
          </a:p>
        </p:txBody>
      </p:sp>
      <p:sp>
        <p:nvSpPr>
          <p:cNvPr id="40" name="Line 68"/>
          <p:cNvSpPr>
            <a:spLocks noChangeShapeType="1"/>
          </p:cNvSpPr>
          <p:nvPr/>
        </p:nvSpPr>
        <p:spPr bwMode="auto">
          <a:xfrm>
            <a:off x="4575965" y="5037044"/>
            <a:ext cx="1609725" cy="0"/>
          </a:xfrm>
          <a:prstGeom prst="line">
            <a:avLst/>
          </a:prstGeom>
          <a:noFill/>
          <a:ln w="9525">
            <a:noFill/>
            <a:round/>
            <a:headEnd/>
            <a:tailEnd/>
          </a:ln>
        </p:spPr>
        <p:txBody>
          <a:bodyPr wrap="none"/>
          <a:lstStyle/>
          <a:p>
            <a:endParaRPr lang="en-US"/>
          </a:p>
        </p:txBody>
      </p:sp>
      <p:sp>
        <p:nvSpPr>
          <p:cNvPr id="42" name="Rectangle 251"/>
          <p:cNvSpPr>
            <a:spLocks noChangeArrowheads="1"/>
          </p:cNvSpPr>
          <p:nvPr/>
        </p:nvSpPr>
        <p:spPr bwMode="auto">
          <a:xfrm>
            <a:off x="701074" y="2449001"/>
            <a:ext cx="2751929" cy="3862493"/>
          </a:xfrm>
          <a:prstGeom prst="rect">
            <a:avLst/>
          </a:prstGeom>
          <a:noFill/>
          <a:ln w="9525">
            <a:noFill/>
            <a:miter lim="800000"/>
            <a:headEnd/>
            <a:tailEnd/>
          </a:ln>
        </p:spPr>
        <p:txBody>
          <a:bodyPr lIns="97234" tIns="48617" rIns="97234" bIns="48617"/>
          <a:lstStyle/>
          <a:p>
            <a:pPr marL="365125" indent="-365125" defTabSz="973138">
              <a:lnSpc>
                <a:spcPct val="80000"/>
              </a:lnSpc>
              <a:spcBef>
                <a:spcPct val="20000"/>
              </a:spcBef>
            </a:pPr>
            <a:endParaRPr lang="en-US" altLang="en-US" sz="2000" b="1" dirty="0"/>
          </a:p>
        </p:txBody>
      </p:sp>
      <p:sp>
        <p:nvSpPr>
          <p:cNvPr id="43" name="Rectangle 251"/>
          <p:cNvSpPr>
            <a:spLocks noChangeArrowheads="1"/>
          </p:cNvSpPr>
          <p:nvPr/>
        </p:nvSpPr>
        <p:spPr bwMode="auto">
          <a:xfrm>
            <a:off x="3216275" y="2211280"/>
            <a:ext cx="1833563" cy="3176984"/>
          </a:xfrm>
          <a:prstGeom prst="rect">
            <a:avLst/>
          </a:prstGeom>
          <a:noFill/>
          <a:ln w="9525">
            <a:noFill/>
            <a:miter lim="800000"/>
            <a:headEnd/>
            <a:tailEnd/>
          </a:ln>
        </p:spPr>
        <p:txBody>
          <a:bodyPr lIns="97234" tIns="48617" rIns="97234" bIns="48617"/>
          <a:lstStyle/>
          <a:p>
            <a:pPr fontAlgn="b"/>
            <a:r>
              <a:rPr lang="en-US" sz="1800" b="1" dirty="0"/>
              <a:t>Guyana</a:t>
            </a:r>
          </a:p>
          <a:p>
            <a:pPr fontAlgn="b"/>
            <a:r>
              <a:rPr lang="en-US" sz="1800" b="1" dirty="0"/>
              <a:t>Hungary</a:t>
            </a:r>
          </a:p>
          <a:p>
            <a:pPr fontAlgn="b"/>
            <a:r>
              <a:rPr lang="en-US" sz="1800" b="1" dirty="0"/>
              <a:t>Iceland</a:t>
            </a:r>
          </a:p>
          <a:p>
            <a:pPr fontAlgn="b"/>
            <a:r>
              <a:rPr lang="en-US" sz="1800" b="1" dirty="0"/>
              <a:t>India</a:t>
            </a:r>
          </a:p>
          <a:p>
            <a:pPr fontAlgn="b"/>
            <a:r>
              <a:rPr lang="en-US" sz="1800" b="1" dirty="0"/>
              <a:t>Israel</a:t>
            </a:r>
          </a:p>
          <a:p>
            <a:pPr fontAlgn="b"/>
            <a:r>
              <a:rPr lang="en-US" sz="1800" b="1" dirty="0"/>
              <a:t>Jordan</a:t>
            </a:r>
          </a:p>
          <a:p>
            <a:pPr fontAlgn="b"/>
            <a:r>
              <a:rPr lang="en-US" sz="1800" b="1" dirty="0"/>
              <a:t>Kiribati</a:t>
            </a:r>
          </a:p>
          <a:p>
            <a:pPr fontAlgn="b"/>
            <a:r>
              <a:rPr lang="en-US" sz="1800" b="1" dirty="0"/>
              <a:t>Kuwait</a:t>
            </a:r>
          </a:p>
          <a:p>
            <a:pPr fontAlgn="b"/>
            <a:r>
              <a:rPr lang="en-US" sz="1800" b="1" dirty="0"/>
              <a:t>Kyrgyzstan</a:t>
            </a:r>
          </a:p>
          <a:p>
            <a:pPr fontAlgn="b"/>
            <a:r>
              <a:rPr lang="en-US" sz="1800" b="1" dirty="0"/>
              <a:t>Latvia</a:t>
            </a:r>
          </a:p>
          <a:p>
            <a:pPr fontAlgn="b"/>
            <a:r>
              <a:rPr lang="en-US" sz="1800" b="1" dirty="0"/>
              <a:t>Liechtenstein</a:t>
            </a:r>
          </a:p>
          <a:p>
            <a:pPr fontAlgn="b"/>
            <a:r>
              <a:rPr lang="en-US" sz="1800" b="1" dirty="0"/>
              <a:t>Malaysia</a:t>
            </a:r>
          </a:p>
          <a:p>
            <a:pPr fontAlgn="b"/>
            <a:r>
              <a:rPr lang="en-US" sz="1800" b="1" dirty="0"/>
              <a:t>Monaco</a:t>
            </a:r>
          </a:p>
          <a:p>
            <a:pPr fontAlgn="b"/>
            <a:r>
              <a:rPr lang="en-US" sz="1800" b="1" dirty="0"/>
              <a:t>Nauru</a:t>
            </a:r>
          </a:p>
          <a:p>
            <a:pPr fontAlgn="b"/>
            <a:r>
              <a:rPr lang="en-US" sz="1800" b="1" dirty="0"/>
              <a:t>Netherlands</a:t>
            </a:r>
          </a:p>
        </p:txBody>
      </p:sp>
      <p:sp>
        <p:nvSpPr>
          <p:cNvPr id="44" name="Rectangle 251"/>
          <p:cNvSpPr>
            <a:spLocks noChangeArrowheads="1"/>
          </p:cNvSpPr>
          <p:nvPr/>
        </p:nvSpPr>
        <p:spPr bwMode="auto">
          <a:xfrm>
            <a:off x="5451030" y="2243840"/>
            <a:ext cx="2218394" cy="3166415"/>
          </a:xfrm>
          <a:prstGeom prst="rect">
            <a:avLst/>
          </a:prstGeom>
          <a:noFill/>
          <a:ln w="9525">
            <a:noFill/>
            <a:miter lim="800000"/>
            <a:headEnd/>
            <a:tailEnd/>
          </a:ln>
        </p:spPr>
        <p:txBody>
          <a:bodyPr lIns="97234" tIns="48617" rIns="97234" bIns="48617"/>
          <a:lstStyle/>
          <a:p>
            <a:pPr fontAlgn="b"/>
            <a:r>
              <a:rPr lang="en-US" sz="1800" b="1" dirty="0"/>
              <a:t>New Zealand</a:t>
            </a:r>
          </a:p>
          <a:p>
            <a:pPr fontAlgn="b"/>
            <a:r>
              <a:rPr lang="en-US" sz="1800" b="1" dirty="0"/>
              <a:t>Nicaragua</a:t>
            </a:r>
          </a:p>
          <a:p>
            <a:pPr fontAlgn="b"/>
            <a:r>
              <a:rPr lang="en-US" sz="1800" b="1" dirty="0"/>
              <a:t>Norway</a:t>
            </a:r>
          </a:p>
          <a:p>
            <a:pPr fontAlgn="b"/>
            <a:r>
              <a:rPr lang="en-US" sz="1800" b="1" dirty="0"/>
              <a:t>Poland</a:t>
            </a:r>
          </a:p>
          <a:p>
            <a:pPr fontAlgn="b"/>
            <a:r>
              <a:rPr lang="en-US" sz="1800" b="1" dirty="0"/>
              <a:t>Qatar</a:t>
            </a:r>
          </a:p>
          <a:p>
            <a:pPr fontAlgn="b"/>
            <a:r>
              <a:rPr lang="en-US" sz="1800" b="1" dirty="0"/>
              <a:t>Republic of Korea</a:t>
            </a:r>
          </a:p>
          <a:p>
            <a:pPr fontAlgn="b"/>
            <a:r>
              <a:rPr lang="en-US" sz="1800" b="1" dirty="0"/>
              <a:t>Samoa</a:t>
            </a:r>
          </a:p>
          <a:p>
            <a:pPr fontAlgn="b"/>
            <a:r>
              <a:rPr lang="en-US" sz="1800" b="1" dirty="0"/>
              <a:t>Singapore</a:t>
            </a:r>
          </a:p>
          <a:p>
            <a:pPr fontAlgn="b"/>
            <a:r>
              <a:rPr lang="en-US" sz="1800" b="1" dirty="0"/>
              <a:t>Slovakia</a:t>
            </a:r>
          </a:p>
          <a:p>
            <a:pPr fontAlgn="b"/>
            <a:r>
              <a:rPr lang="en-US" sz="1800" b="1" dirty="0"/>
              <a:t>Slovenia</a:t>
            </a:r>
          </a:p>
          <a:p>
            <a:pPr fontAlgn="b"/>
            <a:r>
              <a:rPr lang="en-US" sz="1800" b="1" dirty="0"/>
              <a:t>Solomon Islands</a:t>
            </a:r>
          </a:p>
          <a:p>
            <a:pPr fontAlgn="b"/>
            <a:r>
              <a:rPr lang="en-US" sz="1800" b="1" dirty="0"/>
              <a:t>Sweden</a:t>
            </a:r>
          </a:p>
          <a:p>
            <a:pPr fontAlgn="b"/>
            <a:r>
              <a:rPr lang="en-US" sz="1800" b="1" dirty="0"/>
              <a:t>Switzerland</a:t>
            </a:r>
          </a:p>
          <a:p>
            <a:pPr fontAlgn="b"/>
            <a:r>
              <a:rPr lang="en-US" sz="1800" b="1" dirty="0"/>
              <a:t>Tuvalu</a:t>
            </a:r>
          </a:p>
          <a:p>
            <a:pPr fontAlgn="b"/>
            <a:r>
              <a:rPr lang="en-US" sz="1800" b="1" dirty="0"/>
              <a:t>Zambia</a:t>
            </a:r>
          </a:p>
          <a:p>
            <a:pPr marL="365125" indent="-365125" defTabSz="973138">
              <a:lnSpc>
                <a:spcPct val="80000"/>
              </a:lnSpc>
              <a:spcBef>
                <a:spcPct val="20000"/>
              </a:spcBef>
            </a:pPr>
            <a:endParaRPr lang="en-US" altLang="en-US" sz="1600" b="1" dirty="0"/>
          </a:p>
        </p:txBody>
      </p:sp>
      <p:sp>
        <p:nvSpPr>
          <p:cNvPr id="2" name="Rectangle 1">
            <a:extLst>
              <a:ext uri="{FF2B5EF4-FFF2-40B4-BE49-F238E27FC236}">
                <a16:creationId xmlns:a16="http://schemas.microsoft.com/office/drawing/2014/main" id="{EB1E1F91-D43F-4C88-AE48-017A3CE77CB1}"/>
              </a:ext>
            </a:extLst>
          </p:cNvPr>
          <p:cNvSpPr/>
          <p:nvPr/>
        </p:nvSpPr>
        <p:spPr>
          <a:xfrm>
            <a:off x="762735" y="2243840"/>
            <a:ext cx="2294813" cy="4247317"/>
          </a:xfrm>
          <a:prstGeom prst="rect">
            <a:avLst/>
          </a:prstGeom>
        </p:spPr>
        <p:txBody>
          <a:bodyPr wrap="square">
            <a:spAutoFit/>
          </a:bodyPr>
          <a:lstStyle/>
          <a:p>
            <a:r>
              <a:rPr lang="en-US" sz="1800" b="1" dirty="0"/>
              <a:t>Armenia</a:t>
            </a:r>
          </a:p>
          <a:p>
            <a:r>
              <a:rPr lang="en-US" sz="1800" b="1" dirty="0"/>
              <a:t>Australia</a:t>
            </a:r>
          </a:p>
          <a:p>
            <a:r>
              <a:rPr lang="en-US" sz="1800" b="1" dirty="0"/>
              <a:t>Austria</a:t>
            </a:r>
          </a:p>
          <a:p>
            <a:r>
              <a:rPr lang="en-US" sz="1800" b="1" dirty="0"/>
              <a:t>Bahrain</a:t>
            </a:r>
          </a:p>
          <a:p>
            <a:r>
              <a:rPr lang="en-US" sz="1800" b="1" dirty="0"/>
              <a:t>Bhutan</a:t>
            </a:r>
          </a:p>
          <a:p>
            <a:r>
              <a:rPr lang="en-US" sz="1800" b="1" dirty="0"/>
              <a:t>Brunei Darussalam</a:t>
            </a:r>
          </a:p>
          <a:p>
            <a:r>
              <a:rPr lang="en-US" sz="1800" b="1" dirty="0"/>
              <a:t>Canada</a:t>
            </a:r>
          </a:p>
          <a:p>
            <a:r>
              <a:rPr lang="en-US" sz="1800" b="1" dirty="0"/>
              <a:t>China</a:t>
            </a:r>
          </a:p>
          <a:p>
            <a:r>
              <a:rPr lang="en-US" sz="1800" b="1" dirty="0"/>
              <a:t>Cyprus</a:t>
            </a:r>
          </a:p>
          <a:p>
            <a:r>
              <a:rPr lang="en-US" sz="1800" b="1" dirty="0"/>
              <a:t>Denmark</a:t>
            </a:r>
          </a:p>
          <a:p>
            <a:r>
              <a:rPr lang="en-US" sz="1800" b="1" dirty="0"/>
              <a:t>Estonia</a:t>
            </a:r>
          </a:p>
          <a:p>
            <a:r>
              <a:rPr lang="en-US" sz="1800" b="1" dirty="0"/>
              <a:t>Finland</a:t>
            </a:r>
          </a:p>
          <a:p>
            <a:r>
              <a:rPr lang="en-US" sz="1800" b="1" dirty="0"/>
              <a:t>Gabon</a:t>
            </a:r>
          </a:p>
          <a:p>
            <a:r>
              <a:rPr lang="en-US" sz="1800" b="1" dirty="0"/>
              <a:t>Georgia</a:t>
            </a:r>
          </a:p>
          <a:p>
            <a:r>
              <a:rPr lang="en-US" sz="1800" b="1" dirty="0"/>
              <a:t>Germany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pic>
        <p:nvPicPr>
          <p:cNvPr id="32770"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grpSp>
        <p:nvGrpSpPr>
          <p:cNvPr id="32771" name="Group 37"/>
          <p:cNvGrpSpPr>
            <a:grpSpLocks/>
          </p:cNvGrpSpPr>
          <p:nvPr/>
        </p:nvGrpSpPr>
        <p:grpSpPr bwMode="auto">
          <a:xfrm>
            <a:off x="7721601" y="2005451"/>
            <a:ext cx="1162050" cy="630711"/>
            <a:chOff x="7658100" y="2106614"/>
            <a:chExt cx="1162050" cy="606425"/>
          </a:xfrm>
        </p:grpSpPr>
        <p:grpSp>
          <p:nvGrpSpPr>
            <p:cNvPr id="32814" name="Group 58"/>
            <p:cNvGrpSpPr>
              <a:grpSpLocks/>
            </p:cNvGrpSpPr>
            <p:nvPr/>
          </p:nvGrpSpPr>
          <p:grpSpPr bwMode="auto">
            <a:xfrm>
              <a:off x="7667625" y="2106614"/>
              <a:ext cx="1152525" cy="606425"/>
              <a:chOff x="4830" y="1327"/>
              <a:chExt cx="726" cy="382"/>
            </a:xfrm>
          </p:grpSpPr>
          <p:sp>
            <p:nvSpPr>
              <p:cNvPr id="32816"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2817"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2818"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2815"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32772"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12</a:t>
            </a:r>
          </a:p>
        </p:txBody>
      </p:sp>
      <p:graphicFrame>
        <p:nvGraphicFramePr>
          <p:cNvPr id="101390" name="Group 14"/>
          <p:cNvGraphicFramePr>
            <a:graphicFrameLocks noGrp="1"/>
          </p:cNvGraphicFramePr>
          <p:nvPr>
            <p:extLst>
              <p:ext uri="{D42A27DB-BD31-4B8C-83A1-F6EECF244321}">
                <p14:modId xmlns:p14="http://schemas.microsoft.com/office/powerpoint/2010/main" val="1386394371"/>
              </p:ext>
            </p:extLst>
          </p:nvPr>
        </p:nvGraphicFramePr>
        <p:xfrm>
          <a:off x="838200" y="2082987"/>
          <a:ext cx="5715000" cy="3511272"/>
        </p:xfrm>
        <a:graphic>
          <a:graphicData uri="http://schemas.openxmlformats.org/drawingml/2006/table">
            <a:tbl>
              <a:tblPr/>
              <a:tblGrid>
                <a:gridCol w="3429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6357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 </a:t>
                      </a:r>
                      <a:endParaRPr kumimoji="0" lang="en-GB" altLang="en-US" sz="1700" b="1"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30 Apr 2019</a:t>
                      </a:r>
                      <a:endParaRPr kumimoji="0" lang="en-GB" altLang="en-US" sz="1700" b="1"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United States</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 1,087 </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Brazil</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 260 </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Ukraine</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103</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altLang="en-US" sz="1700" b="0" i="0" u="none" strike="noStrike" cap="none" normalizeH="0" baseline="0" dirty="0">
                          <a:ln>
                            <a:noFill/>
                          </a:ln>
                          <a:solidFill>
                            <a:schemeClr val="tx1"/>
                          </a:solidFill>
                          <a:effectLst/>
                          <a:latin typeface="Calibri" pitchFamily="34" charset="0"/>
                          <a:cs typeface="Arial" charset="0"/>
                        </a:rPr>
                        <a:t>United Kingdom</a:t>
                      </a: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lang="en-US" sz="1800" b="0" i="0" u="none" strike="noStrike" dirty="0">
                          <a:solidFill>
                            <a:srgbClr val="000000"/>
                          </a:solidFill>
                          <a:effectLst/>
                          <a:latin typeface="Calibri" panose="020F0502020204030204" pitchFamily="34" charset="0"/>
                        </a:rPr>
                        <a:t> </a:t>
                      </a:r>
                      <a:r>
                        <a:rPr kumimoji="0" lang="en-GB" altLang="en-US" sz="1800" b="0" i="0" u="none" strike="noStrike" cap="none" normalizeH="0" baseline="0" dirty="0">
                          <a:ln>
                            <a:noFill/>
                          </a:ln>
                          <a:solidFill>
                            <a:schemeClr val="tx1"/>
                          </a:solidFill>
                          <a:effectLst/>
                          <a:latin typeface="Calibri" pitchFamily="34" charset="0"/>
                          <a:cs typeface="Arial" charset="0"/>
                        </a:rPr>
                        <a:t>63</a:t>
                      </a:r>
                      <a:r>
                        <a:rPr lang="en-US" sz="1800" b="0" i="0" u="none" strike="noStrike" dirty="0">
                          <a:solidFill>
                            <a:srgbClr val="000000"/>
                          </a:solidFill>
                          <a:effectLst/>
                          <a:latin typeface="Calibri" panose="020F0502020204030204" pitchFamily="34" charset="0"/>
                        </a:rPr>
                        <a:t> </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Saudi Arabia</a:t>
                      </a: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55</a:t>
                      </a: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Other Member States</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494</a:t>
                      </a: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T="47551" marB="47551" anchor="ctr"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2,062</a:t>
                      </a:r>
                    </a:p>
                  </a:txBody>
                  <a:tcPr marT="47551" marB="47551" anchor="ctr"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2800" name="Text Box 2"/>
          <p:cNvSpPr txBox="1">
            <a:spLocks noChangeArrowheads="1"/>
          </p:cNvSpPr>
          <p:nvPr/>
        </p:nvSpPr>
        <p:spPr bwMode="auto">
          <a:xfrm>
            <a:off x="51926" y="243934"/>
            <a:ext cx="7425815" cy="861774"/>
          </a:xfrm>
          <a:prstGeom prst="rect">
            <a:avLst/>
          </a:prstGeom>
          <a:noFill/>
          <a:ln w="9525">
            <a:noFill/>
            <a:miter lim="800000"/>
            <a:headEnd/>
            <a:tailEnd/>
          </a:ln>
        </p:spPr>
        <p:txBody>
          <a:bodyPr wrap="none">
            <a:spAutoFit/>
          </a:bodyPr>
          <a:lstStyle/>
          <a:p>
            <a:r>
              <a:rPr lang="en-GB" altLang="ja-JP" sz="3000" dirty="0">
                <a:ea typeface="ＭＳ Ｐゴシック" pitchFamily="34" charset="-128"/>
              </a:rPr>
              <a:t>Chart 12 -</a:t>
            </a:r>
            <a:r>
              <a:rPr lang="en-GB" altLang="ja-JP" sz="3000" dirty="0">
                <a:solidFill>
                  <a:srgbClr val="0066CC"/>
                </a:solidFill>
                <a:ea typeface="ＭＳ Ｐゴシック" pitchFamily="34" charset="-128"/>
              </a:rPr>
              <a:t> </a:t>
            </a:r>
            <a:r>
              <a:rPr lang="en-GB" altLang="en-US" sz="3000" dirty="0">
                <a:solidFill>
                  <a:srgbClr val="0066CC"/>
                </a:solidFill>
              </a:rPr>
              <a:t>Unpaid Peacekeeping Assessments*</a:t>
            </a:r>
            <a:br>
              <a:rPr lang="en-GB" altLang="en-US" sz="3000" dirty="0"/>
            </a:br>
            <a:r>
              <a:rPr lang="en-GB" altLang="en-US" sz="2000" dirty="0"/>
              <a:t>Actual (US$ millions)</a:t>
            </a:r>
          </a:p>
        </p:txBody>
      </p:sp>
      <p:sp>
        <p:nvSpPr>
          <p:cNvPr id="14"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18" name="Text Box 181">
            <a:extLst>
              <a:ext uri="{FF2B5EF4-FFF2-40B4-BE49-F238E27FC236}">
                <a16:creationId xmlns:a16="http://schemas.microsoft.com/office/drawing/2014/main" id="{DBAA7C05-8D0E-4F43-ACFE-0CFF6C9F9389}"/>
              </a:ext>
            </a:extLst>
          </p:cNvPr>
          <p:cNvSpPr txBox="1">
            <a:spLocks noChangeArrowheads="1"/>
          </p:cNvSpPr>
          <p:nvPr/>
        </p:nvSpPr>
        <p:spPr bwMode="auto">
          <a:xfrm>
            <a:off x="228600" y="6169635"/>
            <a:ext cx="7698858" cy="59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US" altLang="ja-JP" sz="1300" dirty="0">
                <a:latin typeface="Calibri" pitchFamily="34" charset="0"/>
                <a:ea typeface="ＭＳ Ｐゴシック" pitchFamily="34" charset="-128"/>
              </a:rPr>
              <a:t>Including unpaid assessments within 30-day period for MONUSCO ($205 million)</a:t>
            </a:r>
          </a:p>
          <a:p>
            <a:pPr eaLnBrk="1" hangingPunct="1">
              <a:spcBef>
                <a:spcPct val="50000"/>
              </a:spcBef>
              <a:buFontTx/>
              <a:buNone/>
            </a:pPr>
            <a:r>
              <a:rPr kumimoji="0" lang="en-US" altLang="ja-JP" sz="1300" dirty="0">
                <a:latin typeface="Calibri" pitchFamily="34" charset="0"/>
                <a:ea typeface="ＭＳ Ｐゴシック" pitchFamily="34" charset="-128"/>
              </a:rPr>
              <a:t>**Payment of $57.1 million received subsequent to 30 April 2019</a:t>
            </a:r>
          </a:p>
        </p:txBody>
      </p:sp>
      <p:sp>
        <p:nvSpPr>
          <p:cNvPr id="15" name="TextBox 14">
            <a:extLst>
              <a:ext uri="{FF2B5EF4-FFF2-40B4-BE49-F238E27FC236}">
                <a16:creationId xmlns:a16="http://schemas.microsoft.com/office/drawing/2014/main" id="{99B03D52-E659-418E-A5A9-DF48C6CD9709}"/>
              </a:ext>
            </a:extLst>
          </p:cNvPr>
          <p:cNvSpPr txBox="1"/>
          <p:nvPr/>
        </p:nvSpPr>
        <p:spPr>
          <a:xfrm flipH="1" flipV="1">
            <a:off x="6258128" y="3871984"/>
            <a:ext cx="533400" cy="353943"/>
          </a:xfrm>
          <a:prstGeom prst="rect">
            <a:avLst/>
          </a:prstGeom>
          <a:noFill/>
        </p:spPr>
        <p:txBody>
          <a:bodyPr wrap="square" rtlCol="0">
            <a:spAutoFit/>
          </a:bodyPr>
          <a:lstStyle/>
          <a:p>
            <a:r>
              <a:rPr lang="en-US" sz="17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7"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18"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19"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21"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23"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25"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27"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17530"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31"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32"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34"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36"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38"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40"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17544"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45"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46"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48"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50"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52"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54"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5"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56"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57"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58"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59"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6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1"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2"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63"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64"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6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6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8"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9"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0"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1"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2"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74"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75"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76"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77" name="Group 37"/>
          <p:cNvGrpSpPr>
            <a:grpSpLocks/>
          </p:cNvGrpSpPr>
          <p:nvPr/>
        </p:nvGrpSpPr>
        <p:grpSpPr bwMode="auto">
          <a:xfrm>
            <a:off x="7712076" y="2219043"/>
            <a:ext cx="1162050" cy="630711"/>
            <a:chOff x="7658100" y="2106614"/>
            <a:chExt cx="1162050" cy="606425"/>
          </a:xfrm>
        </p:grpSpPr>
        <p:grpSp>
          <p:nvGrpSpPr>
            <p:cNvPr id="78" name="Group 58"/>
            <p:cNvGrpSpPr>
              <a:grpSpLocks/>
            </p:cNvGrpSpPr>
            <p:nvPr/>
          </p:nvGrpSpPr>
          <p:grpSpPr bwMode="auto">
            <a:xfrm>
              <a:off x="7667625" y="2106614"/>
              <a:ext cx="1152525" cy="606425"/>
              <a:chOff x="4830" y="1327"/>
              <a:chExt cx="726" cy="382"/>
            </a:xfrm>
          </p:grpSpPr>
          <p:sp>
            <p:nvSpPr>
              <p:cNvPr id="80"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81"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82"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79"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85"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6"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87"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88"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89"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90"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9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2"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93"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94"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95"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96"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9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9"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00"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01"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02"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03"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105"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106"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07"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108" name="Group 37"/>
          <p:cNvGrpSpPr>
            <a:grpSpLocks/>
          </p:cNvGrpSpPr>
          <p:nvPr/>
        </p:nvGrpSpPr>
        <p:grpSpPr bwMode="auto">
          <a:xfrm>
            <a:off x="7712076" y="2219043"/>
            <a:ext cx="1162050" cy="630711"/>
            <a:chOff x="7658100" y="2106614"/>
            <a:chExt cx="1162050" cy="606425"/>
          </a:xfrm>
        </p:grpSpPr>
        <p:grpSp>
          <p:nvGrpSpPr>
            <p:cNvPr id="109" name="Group 58"/>
            <p:cNvGrpSpPr>
              <a:grpSpLocks/>
            </p:cNvGrpSpPr>
            <p:nvPr/>
          </p:nvGrpSpPr>
          <p:grpSpPr bwMode="auto">
            <a:xfrm>
              <a:off x="7667625" y="2106614"/>
              <a:ext cx="1152525" cy="606425"/>
              <a:chOff x="4830" y="1327"/>
              <a:chExt cx="726" cy="382"/>
            </a:xfrm>
          </p:grpSpPr>
          <p:sp>
            <p:nvSpPr>
              <p:cNvPr id="111"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112"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113"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110"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116"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17"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18"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19"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20"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21"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22"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23"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24"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25"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26"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27"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28"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ja-JP" sz="1400" dirty="0">
                <a:ea typeface="ＭＳ Ｐゴシック" charset="-128"/>
              </a:rPr>
              <a:t>13</a:t>
            </a:r>
          </a:p>
        </p:txBody>
      </p:sp>
      <p:sp>
        <p:nvSpPr>
          <p:cNvPr id="129"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3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31"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32"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33"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34"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136"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137"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8"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14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48"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49"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50"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51"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52"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5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54"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55"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56"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57"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58"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59"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6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61"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62"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63"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64"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65" name="Text Box 77"/>
          <p:cNvSpPr txBox="1">
            <a:spLocks noChangeArrowheads="1"/>
          </p:cNvSpPr>
          <p:nvPr/>
        </p:nvSpPr>
        <p:spPr bwMode="auto">
          <a:xfrm>
            <a:off x="122396" y="178398"/>
            <a:ext cx="7315200" cy="1123384"/>
          </a:xfrm>
          <a:prstGeom prst="rect">
            <a:avLst/>
          </a:prstGeom>
          <a:noFill/>
          <a:ln w="9525">
            <a:noFill/>
            <a:miter lim="800000"/>
            <a:headEnd/>
            <a:tailEnd/>
          </a:ln>
        </p:spPr>
        <p:txBody>
          <a:bodyPr>
            <a:spAutoFit/>
          </a:bodyPr>
          <a:lstStyle/>
          <a:p>
            <a:r>
              <a:rPr lang="en-GB" altLang="ja-JP" sz="3200" dirty="0">
                <a:ea typeface="ＭＳ Ｐゴシック" pitchFamily="34" charset="-128"/>
              </a:rPr>
              <a:t>Chart 13 -</a:t>
            </a:r>
            <a:r>
              <a:rPr lang="en-GB" altLang="ja-JP" sz="3200" dirty="0">
                <a:solidFill>
                  <a:srgbClr val="0066CC"/>
                </a:solidFill>
                <a:ea typeface="ＭＳ Ｐゴシック" pitchFamily="34" charset="-128"/>
              </a:rPr>
              <a:t> </a:t>
            </a:r>
            <a:r>
              <a:rPr lang="en-GB" altLang="ja-JP" sz="3200" dirty="0">
                <a:solidFill>
                  <a:srgbClr val="0066CC"/>
                </a:solidFill>
                <a:ea typeface="ＭＳ Ｐゴシック" charset="-128"/>
              </a:rPr>
              <a:t>Peacekeeping Cash Position</a:t>
            </a:r>
            <a:endParaRPr lang="en-GB" altLang="ja-JP" sz="3200" dirty="0">
              <a:ea typeface="ＭＳ Ｐゴシック" charset="-128"/>
            </a:endParaRPr>
          </a:p>
          <a:p>
            <a:r>
              <a:rPr lang="en-US" altLang="ja-JP" sz="2000" dirty="0">
                <a:ea typeface="ＭＳ Ｐゴシック" charset="-128"/>
              </a:rPr>
              <a:t>Actual Figures for Peacekeeping for 2017-2019</a:t>
            </a:r>
          </a:p>
          <a:p>
            <a:r>
              <a:rPr lang="en-GB" altLang="ja-JP" dirty="0">
                <a:ea typeface="ＭＳ Ｐゴシック" charset="-128"/>
              </a:rPr>
              <a:t>(US$ millions)</a:t>
            </a:r>
            <a:endParaRPr lang="en-GB" altLang="ja-JP" sz="2000" dirty="0">
              <a:ea typeface="ＭＳ Ｐゴシック" charset="-128"/>
            </a:endParaRPr>
          </a:p>
        </p:txBody>
      </p:sp>
      <p:sp>
        <p:nvSpPr>
          <p:cNvPr id="166"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5" name="Text Box 7">
            <a:extLst>
              <a:ext uri="{FF2B5EF4-FFF2-40B4-BE49-F238E27FC236}">
                <a16:creationId xmlns:a16="http://schemas.microsoft.com/office/drawing/2014/main" id="{68834DF7-35C0-46CD-B39F-CDF31536661D}"/>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45" name="Line 58">
            <a:extLst>
              <a:ext uri="{FF2B5EF4-FFF2-40B4-BE49-F238E27FC236}">
                <a16:creationId xmlns:a16="http://schemas.microsoft.com/office/drawing/2014/main" id="{8E76BB7D-21C7-4CD0-AAC0-244B019885DA}"/>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46" name="Line 62">
            <a:extLst>
              <a:ext uri="{FF2B5EF4-FFF2-40B4-BE49-F238E27FC236}">
                <a16:creationId xmlns:a16="http://schemas.microsoft.com/office/drawing/2014/main" id="{E6B48894-4252-4E4F-A739-54E7C90CC1B8}"/>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68" name="Line 64">
            <a:extLst>
              <a:ext uri="{FF2B5EF4-FFF2-40B4-BE49-F238E27FC236}">
                <a16:creationId xmlns:a16="http://schemas.microsoft.com/office/drawing/2014/main" id="{B0AE3A43-C702-49C1-A9BC-0C125D4B298C}"/>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69" name="Line 66">
            <a:extLst>
              <a:ext uri="{FF2B5EF4-FFF2-40B4-BE49-F238E27FC236}">
                <a16:creationId xmlns:a16="http://schemas.microsoft.com/office/drawing/2014/main" id="{4F22EE4F-CCA6-4410-81FC-4A8C22A0085F}"/>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70" name="Line 68">
            <a:extLst>
              <a:ext uri="{FF2B5EF4-FFF2-40B4-BE49-F238E27FC236}">
                <a16:creationId xmlns:a16="http://schemas.microsoft.com/office/drawing/2014/main" id="{F1429BD4-573D-4AD9-A678-E6025BD58874}"/>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71" name="Text Box 7">
            <a:extLst>
              <a:ext uri="{FF2B5EF4-FFF2-40B4-BE49-F238E27FC236}">
                <a16:creationId xmlns:a16="http://schemas.microsoft.com/office/drawing/2014/main" id="{22E678EE-9989-48AB-86D9-3DD01659F35E}"/>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72" name="Line 58">
            <a:extLst>
              <a:ext uri="{FF2B5EF4-FFF2-40B4-BE49-F238E27FC236}">
                <a16:creationId xmlns:a16="http://schemas.microsoft.com/office/drawing/2014/main" id="{7142D7DB-A6A9-4647-9C3B-440C8380E6D7}"/>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73" name="Line 62">
            <a:extLst>
              <a:ext uri="{FF2B5EF4-FFF2-40B4-BE49-F238E27FC236}">
                <a16:creationId xmlns:a16="http://schemas.microsoft.com/office/drawing/2014/main" id="{A33E3587-1BC5-4B82-B032-B3FCA91458A0}"/>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74" name="Line 64">
            <a:extLst>
              <a:ext uri="{FF2B5EF4-FFF2-40B4-BE49-F238E27FC236}">
                <a16:creationId xmlns:a16="http://schemas.microsoft.com/office/drawing/2014/main" id="{7084FDCA-9BF9-42EA-BCC4-698D8D55F327}"/>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75" name="Line 66">
            <a:extLst>
              <a:ext uri="{FF2B5EF4-FFF2-40B4-BE49-F238E27FC236}">
                <a16:creationId xmlns:a16="http://schemas.microsoft.com/office/drawing/2014/main" id="{DE5C0C5A-8556-4179-9A61-BC2BF879E8B6}"/>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76" name="Line 68">
            <a:extLst>
              <a:ext uri="{FF2B5EF4-FFF2-40B4-BE49-F238E27FC236}">
                <a16:creationId xmlns:a16="http://schemas.microsoft.com/office/drawing/2014/main" id="{5E36DCEB-813B-4DF3-92C0-41C00A6BD4C9}"/>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77" name="Text Box 7">
            <a:extLst>
              <a:ext uri="{FF2B5EF4-FFF2-40B4-BE49-F238E27FC236}">
                <a16:creationId xmlns:a16="http://schemas.microsoft.com/office/drawing/2014/main" id="{6F8FFB06-ED68-4BBA-87FD-98AFD7B29BA8}"/>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78" name="Line 58">
            <a:extLst>
              <a:ext uri="{FF2B5EF4-FFF2-40B4-BE49-F238E27FC236}">
                <a16:creationId xmlns:a16="http://schemas.microsoft.com/office/drawing/2014/main" id="{E198FC94-CABB-4AE0-939D-B59C9ED60310}"/>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79" name="Line 62">
            <a:extLst>
              <a:ext uri="{FF2B5EF4-FFF2-40B4-BE49-F238E27FC236}">
                <a16:creationId xmlns:a16="http://schemas.microsoft.com/office/drawing/2014/main" id="{25F11481-293F-48BD-9D9A-E298D4B1C637}"/>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80" name="Line 64">
            <a:extLst>
              <a:ext uri="{FF2B5EF4-FFF2-40B4-BE49-F238E27FC236}">
                <a16:creationId xmlns:a16="http://schemas.microsoft.com/office/drawing/2014/main" id="{8C7C7D45-D3E0-46B2-962B-758C6B822CA3}"/>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81" name="Line 66">
            <a:extLst>
              <a:ext uri="{FF2B5EF4-FFF2-40B4-BE49-F238E27FC236}">
                <a16:creationId xmlns:a16="http://schemas.microsoft.com/office/drawing/2014/main" id="{6B60F980-F2E2-46B7-928F-1568BE132A59}"/>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82" name="Line 68">
            <a:extLst>
              <a:ext uri="{FF2B5EF4-FFF2-40B4-BE49-F238E27FC236}">
                <a16:creationId xmlns:a16="http://schemas.microsoft.com/office/drawing/2014/main" id="{40F61168-5E21-419A-8B1B-1835DFE2FBAF}"/>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83" name="Text Box 6">
            <a:extLst>
              <a:ext uri="{FF2B5EF4-FFF2-40B4-BE49-F238E27FC236}">
                <a16:creationId xmlns:a16="http://schemas.microsoft.com/office/drawing/2014/main" id="{BE0D984B-CE4A-4895-A94E-E63ED82D5979}"/>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184" name="Text Box 7">
            <a:extLst>
              <a:ext uri="{FF2B5EF4-FFF2-40B4-BE49-F238E27FC236}">
                <a16:creationId xmlns:a16="http://schemas.microsoft.com/office/drawing/2014/main" id="{F96CFF58-1329-4F6C-9DDE-F9BF7EBFC97C}"/>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85" name="Line 58">
            <a:extLst>
              <a:ext uri="{FF2B5EF4-FFF2-40B4-BE49-F238E27FC236}">
                <a16:creationId xmlns:a16="http://schemas.microsoft.com/office/drawing/2014/main" id="{DFE1FD01-F175-492A-B532-68813F632BEF}"/>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86" name="Line 62">
            <a:extLst>
              <a:ext uri="{FF2B5EF4-FFF2-40B4-BE49-F238E27FC236}">
                <a16:creationId xmlns:a16="http://schemas.microsoft.com/office/drawing/2014/main" id="{4658D1D3-F724-419A-9D9C-9571D9F89A01}"/>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87" name="Line 64">
            <a:extLst>
              <a:ext uri="{FF2B5EF4-FFF2-40B4-BE49-F238E27FC236}">
                <a16:creationId xmlns:a16="http://schemas.microsoft.com/office/drawing/2014/main" id="{EF40A4FC-271E-4F74-9FA9-5222B398EE17}"/>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88" name="Line 66">
            <a:extLst>
              <a:ext uri="{FF2B5EF4-FFF2-40B4-BE49-F238E27FC236}">
                <a16:creationId xmlns:a16="http://schemas.microsoft.com/office/drawing/2014/main" id="{F59047DD-74F8-443D-BF6E-7AD06BE22755}"/>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89" name="Line 68">
            <a:extLst>
              <a:ext uri="{FF2B5EF4-FFF2-40B4-BE49-F238E27FC236}">
                <a16:creationId xmlns:a16="http://schemas.microsoft.com/office/drawing/2014/main" id="{1E515002-86EC-4E79-856A-087376D48C02}"/>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90" name="Text Box 7">
            <a:extLst>
              <a:ext uri="{FF2B5EF4-FFF2-40B4-BE49-F238E27FC236}">
                <a16:creationId xmlns:a16="http://schemas.microsoft.com/office/drawing/2014/main" id="{1C36369E-6D0D-47B4-B5EB-C1D924B0E1FB}"/>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91" name="Line 58">
            <a:extLst>
              <a:ext uri="{FF2B5EF4-FFF2-40B4-BE49-F238E27FC236}">
                <a16:creationId xmlns:a16="http://schemas.microsoft.com/office/drawing/2014/main" id="{6ECDE820-752D-4B33-A5DB-E925B3BEB822}"/>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92" name="Line 62">
            <a:extLst>
              <a:ext uri="{FF2B5EF4-FFF2-40B4-BE49-F238E27FC236}">
                <a16:creationId xmlns:a16="http://schemas.microsoft.com/office/drawing/2014/main" id="{84D80FFB-89E5-4031-ABD6-D1096906BE30}"/>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93" name="Line 64">
            <a:extLst>
              <a:ext uri="{FF2B5EF4-FFF2-40B4-BE49-F238E27FC236}">
                <a16:creationId xmlns:a16="http://schemas.microsoft.com/office/drawing/2014/main" id="{B7E569D6-F12A-4865-ADEB-E8D5E4FB3686}"/>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94" name="Line 66">
            <a:extLst>
              <a:ext uri="{FF2B5EF4-FFF2-40B4-BE49-F238E27FC236}">
                <a16:creationId xmlns:a16="http://schemas.microsoft.com/office/drawing/2014/main" id="{35000539-CD8A-47F1-9957-EE97BE8A338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95" name="Line 68">
            <a:extLst>
              <a:ext uri="{FF2B5EF4-FFF2-40B4-BE49-F238E27FC236}">
                <a16:creationId xmlns:a16="http://schemas.microsoft.com/office/drawing/2014/main" id="{84CD9FD0-265A-4BB9-82D3-E1A2654B71CA}"/>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96" name="Text Box 7">
            <a:extLst>
              <a:ext uri="{FF2B5EF4-FFF2-40B4-BE49-F238E27FC236}">
                <a16:creationId xmlns:a16="http://schemas.microsoft.com/office/drawing/2014/main" id="{9BFF78F4-800A-4BD1-8F75-50122861CAB9}"/>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97" name="Line 58">
            <a:extLst>
              <a:ext uri="{FF2B5EF4-FFF2-40B4-BE49-F238E27FC236}">
                <a16:creationId xmlns:a16="http://schemas.microsoft.com/office/drawing/2014/main" id="{F7313226-36AB-4D4E-BB52-6B1A2EB0085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98" name="Line 62">
            <a:extLst>
              <a:ext uri="{FF2B5EF4-FFF2-40B4-BE49-F238E27FC236}">
                <a16:creationId xmlns:a16="http://schemas.microsoft.com/office/drawing/2014/main" id="{A93F334D-98A2-4A64-A069-4C4E369BB627}"/>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99" name="Line 64">
            <a:extLst>
              <a:ext uri="{FF2B5EF4-FFF2-40B4-BE49-F238E27FC236}">
                <a16:creationId xmlns:a16="http://schemas.microsoft.com/office/drawing/2014/main" id="{01E89227-0957-402B-BA96-2E7162AE7F6D}"/>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00" name="Line 66">
            <a:extLst>
              <a:ext uri="{FF2B5EF4-FFF2-40B4-BE49-F238E27FC236}">
                <a16:creationId xmlns:a16="http://schemas.microsoft.com/office/drawing/2014/main" id="{A1871688-A287-4BAB-8C2A-FCFB1DFDBA5E}"/>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01" name="Line 68">
            <a:extLst>
              <a:ext uri="{FF2B5EF4-FFF2-40B4-BE49-F238E27FC236}">
                <a16:creationId xmlns:a16="http://schemas.microsoft.com/office/drawing/2014/main" id="{D96E34BB-742B-41D6-83E3-FB7396E43B7C}"/>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02" name="Text Box 6">
            <a:extLst>
              <a:ext uri="{FF2B5EF4-FFF2-40B4-BE49-F238E27FC236}">
                <a16:creationId xmlns:a16="http://schemas.microsoft.com/office/drawing/2014/main" id="{39C92E25-02BB-407F-88D0-2E5BD82E5AD8}"/>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203" name="Text Box 7">
            <a:extLst>
              <a:ext uri="{FF2B5EF4-FFF2-40B4-BE49-F238E27FC236}">
                <a16:creationId xmlns:a16="http://schemas.microsoft.com/office/drawing/2014/main" id="{35066F06-5159-4A70-9F46-E94623DB655D}"/>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04" name="Line 58">
            <a:extLst>
              <a:ext uri="{FF2B5EF4-FFF2-40B4-BE49-F238E27FC236}">
                <a16:creationId xmlns:a16="http://schemas.microsoft.com/office/drawing/2014/main" id="{BE14C1D0-8871-477C-B2BC-DC202EDC219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05" name="Line 62">
            <a:extLst>
              <a:ext uri="{FF2B5EF4-FFF2-40B4-BE49-F238E27FC236}">
                <a16:creationId xmlns:a16="http://schemas.microsoft.com/office/drawing/2014/main" id="{185D1C4E-FB9A-4F7C-AD16-7AE2B9FED23A}"/>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06" name="Line 64">
            <a:extLst>
              <a:ext uri="{FF2B5EF4-FFF2-40B4-BE49-F238E27FC236}">
                <a16:creationId xmlns:a16="http://schemas.microsoft.com/office/drawing/2014/main" id="{002DAB39-0B0F-4B05-BB69-5B41B135B901}"/>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07" name="Line 66">
            <a:extLst>
              <a:ext uri="{FF2B5EF4-FFF2-40B4-BE49-F238E27FC236}">
                <a16:creationId xmlns:a16="http://schemas.microsoft.com/office/drawing/2014/main" id="{1F6001F3-3D71-49D8-9C22-AD9E7E2DDCAC}"/>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08" name="Line 68">
            <a:extLst>
              <a:ext uri="{FF2B5EF4-FFF2-40B4-BE49-F238E27FC236}">
                <a16:creationId xmlns:a16="http://schemas.microsoft.com/office/drawing/2014/main" id="{4AB93BCD-8666-43D8-95C0-369694D6F122}"/>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09" name="Text Box 7">
            <a:extLst>
              <a:ext uri="{FF2B5EF4-FFF2-40B4-BE49-F238E27FC236}">
                <a16:creationId xmlns:a16="http://schemas.microsoft.com/office/drawing/2014/main" id="{E2CCC75B-0F1B-4593-B2F6-EEBF705F4E6E}"/>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0" name="Line 58">
            <a:extLst>
              <a:ext uri="{FF2B5EF4-FFF2-40B4-BE49-F238E27FC236}">
                <a16:creationId xmlns:a16="http://schemas.microsoft.com/office/drawing/2014/main" id="{374F0B62-15B1-4085-87CC-F8ECC7E1436A}"/>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11" name="Line 62">
            <a:extLst>
              <a:ext uri="{FF2B5EF4-FFF2-40B4-BE49-F238E27FC236}">
                <a16:creationId xmlns:a16="http://schemas.microsoft.com/office/drawing/2014/main" id="{7BC06A23-274A-4895-9D04-C0B278494694}"/>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12" name="Line 64">
            <a:extLst>
              <a:ext uri="{FF2B5EF4-FFF2-40B4-BE49-F238E27FC236}">
                <a16:creationId xmlns:a16="http://schemas.microsoft.com/office/drawing/2014/main" id="{C0B47C10-1516-4A5C-B60E-6C0035588448}"/>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13" name="Line 66">
            <a:extLst>
              <a:ext uri="{FF2B5EF4-FFF2-40B4-BE49-F238E27FC236}">
                <a16:creationId xmlns:a16="http://schemas.microsoft.com/office/drawing/2014/main" id="{E965BF38-1F04-45BC-8E51-894F0FB9BFF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14" name="Line 68">
            <a:extLst>
              <a:ext uri="{FF2B5EF4-FFF2-40B4-BE49-F238E27FC236}">
                <a16:creationId xmlns:a16="http://schemas.microsoft.com/office/drawing/2014/main" id="{21129703-770B-4258-9283-886B36B7366E}"/>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15" name="Text Box 7">
            <a:extLst>
              <a:ext uri="{FF2B5EF4-FFF2-40B4-BE49-F238E27FC236}">
                <a16:creationId xmlns:a16="http://schemas.microsoft.com/office/drawing/2014/main" id="{2B4C0C48-9969-4509-BE8C-31EA93391BC6}"/>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6" name="Line 58">
            <a:extLst>
              <a:ext uri="{FF2B5EF4-FFF2-40B4-BE49-F238E27FC236}">
                <a16:creationId xmlns:a16="http://schemas.microsoft.com/office/drawing/2014/main" id="{73886229-1E6A-4A7A-8EBE-743998F1D2B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17" name="Line 62">
            <a:extLst>
              <a:ext uri="{FF2B5EF4-FFF2-40B4-BE49-F238E27FC236}">
                <a16:creationId xmlns:a16="http://schemas.microsoft.com/office/drawing/2014/main" id="{23D60778-5570-4D9B-9E5B-3802BE8E74F6}"/>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18" name="Line 64">
            <a:extLst>
              <a:ext uri="{FF2B5EF4-FFF2-40B4-BE49-F238E27FC236}">
                <a16:creationId xmlns:a16="http://schemas.microsoft.com/office/drawing/2014/main" id="{920296F3-6011-4F0D-9BEF-27E56D33744A}"/>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19" name="Line 66">
            <a:extLst>
              <a:ext uri="{FF2B5EF4-FFF2-40B4-BE49-F238E27FC236}">
                <a16:creationId xmlns:a16="http://schemas.microsoft.com/office/drawing/2014/main" id="{FC4555FF-DB4F-4080-B43B-C3E03447B938}"/>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20" name="Line 68">
            <a:extLst>
              <a:ext uri="{FF2B5EF4-FFF2-40B4-BE49-F238E27FC236}">
                <a16:creationId xmlns:a16="http://schemas.microsoft.com/office/drawing/2014/main" id="{DD907ECE-7C83-41C7-9584-ACC5BD32EAD0}"/>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2" name="Text Box 7">
            <a:extLst>
              <a:ext uri="{FF2B5EF4-FFF2-40B4-BE49-F238E27FC236}">
                <a16:creationId xmlns:a16="http://schemas.microsoft.com/office/drawing/2014/main" id="{FB16475C-E672-46FA-AB65-098D2B56104B}"/>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23" name="Line 58">
            <a:extLst>
              <a:ext uri="{FF2B5EF4-FFF2-40B4-BE49-F238E27FC236}">
                <a16:creationId xmlns:a16="http://schemas.microsoft.com/office/drawing/2014/main" id="{46090C83-D866-4AE2-8C8D-8723E20C77B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24" name="Line 62">
            <a:extLst>
              <a:ext uri="{FF2B5EF4-FFF2-40B4-BE49-F238E27FC236}">
                <a16:creationId xmlns:a16="http://schemas.microsoft.com/office/drawing/2014/main" id="{C511BFAD-BA40-4781-B62C-A8BCCED9531F}"/>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25" name="Line 64">
            <a:extLst>
              <a:ext uri="{FF2B5EF4-FFF2-40B4-BE49-F238E27FC236}">
                <a16:creationId xmlns:a16="http://schemas.microsoft.com/office/drawing/2014/main" id="{17444445-626B-4255-9CBC-6CA940686962}"/>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26" name="Line 66">
            <a:extLst>
              <a:ext uri="{FF2B5EF4-FFF2-40B4-BE49-F238E27FC236}">
                <a16:creationId xmlns:a16="http://schemas.microsoft.com/office/drawing/2014/main" id="{0CD84644-F872-4E6C-8D1C-6455AAD8929A}"/>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27" name="Line 68">
            <a:extLst>
              <a:ext uri="{FF2B5EF4-FFF2-40B4-BE49-F238E27FC236}">
                <a16:creationId xmlns:a16="http://schemas.microsoft.com/office/drawing/2014/main" id="{46EC5854-E724-4F98-9E55-8572AB0AA6B4}"/>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8" name="Text Box 7">
            <a:extLst>
              <a:ext uri="{FF2B5EF4-FFF2-40B4-BE49-F238E27FC236}">
                <a16:creationId xmlns:a16="http://schemas.microsoft.com/office/drawing/2014/main" id="{7025D04E-0C09-45FA-B67A-6868E8D54C05}"/>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29" name="Line 58">
            <a:extLst>
              <a:ext uri="{FF2B5EF4-FFF2-40B4-BE49-F238E27FC236}">
                <a16:creationId xmlns:a16="http://schemas.microsoft.com/office/drawing/2014/main" id="{4C056A85-F743-4E3D-8F26-22F2C296CC9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30" name="Line 62">
            <a:extLst>
              <a:ext uri="{FF2B5EF4-FFF2-40B4-BE49-F238E27FC236}">
                <a16:creationId xmlns:a16="http://schemas.microsoft.com/office/drawing/2014/main" id="{6A726672-7EE5-49D5-A973-DE489AADD215}"/>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31" name="Line 64">
            <a:extLst>
              <a:ext uri="{FF2B5EF4-FFF2-40B4-BE49-F238E27FC236}">
                <a16:creationId xmlns:a16="http://schemas.microsoft.com/office/drawing/2014/main" id="{EFEBEF6C-8C44-4D74-AC10-05A3A342CF5D}"/>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32" name="Line 66">
            <a:extLst>
              <a:ext uri="{FF2B5EF4-FFF2-40B4-BE49-F238E27FC236}">
                <a16:creationId xmlns:a16="http://schemas.microsoft.com/office/drawing/2014/main" id="{D7C50B8F-DED6-4377-AA1E-508E9684B3F7}"/>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33" name="Line 68">
            <a:extLst>
              <a:ext uri="{FF2B5EF4-FFF2-40B4-BE49-F238E27FC236}">
                <a16:creationId xmlns:a16="http://schemas.microsoft.com/office/drawing/2014/main" id="{2E8A7043-D386-4A7E-8866-28AA4F71C3DA}"/>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34" name="Text Box 7">
            <a:extLst>
              <a:ext uri="{FF2B5EF4-FFF2-40B4-BE49-F238E27FC236}">
                <a16:creationId xmlns:a16="http://schemas.microsoft.com/office/drawing/2014/main" id="{97183825-00FD-479E-8BD3-04D7D3D91BB1}"/>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35" name="Line 58">
            <a:extLst>
              <a:ext uri="{FF2B5EF4-FFF2-40B4-BE49-F238E27FC236}">
                <a16:creationId xmlns:a16="http://schemas.microsoft.com/office/drawing/2014/main" id="{2023F741-2E29-4916-9081-9B6E7543B368}"/>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36" name="Line 62">
            <a:extLst>
              <a:ext uri="{FF2B5EF4-FFF2-40B4-BE49-F238E27FC236}">
                <a16:creationId xmlns:a16="http://schemas.microsoft.com/office/drawing/2014/main" id="{8D2A9681-2F52-4367-82E1-436ECDC59071}"/>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37" name="Line 64">
            <a:extLst>
              <a:ext uri="{FF2B5EF4-FFF2-40B4-BE49-F238E27FC236}">
                <a16:creationId xmlns:a16="http://schemas.microsoft.com/office/drawing/2014/main" id="{D61BCBAA-399E-484B-9315-01E79FB0C181}"/>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38" name="Line 66">
            <a:extLst>
              <a:ext uri="{FF2B5EF4-FFF2-40B4-BE49-F238E27FC236}">
                <a16:creationId xmlns:a16="http://schemas.microsoft.com/office/drawing/2014/main" id="{8D06EA9F-6233-4CBB-B2C0-FA2C80005A71}"/>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39" name="Line 68">
            <a:extLst>
              <a:ext uri="{FF2B5EF4-FFF2-40B4-BE49-F238E27FC236}">
                <a16:creationId xmlns:a16="http://schemas.microsoft.com/office/drawing/2014/main" id="{3CE9AB8B-049E-486E-82E8-E0D1BC3A0BB5}"/>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40" name="Text Box 7">
            <a:extLst>
              <a:ext uri="{FF2B5EF4-FFF2-40B4-BE49-F238E27FC236}">
                <a16:creationId xmlns:a16="http://schemas.microsoft.com/office/drawing/2014/main" id="{EEBA0422-0547-4D49-9E88-9ADF840C16C3}"/>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41" name="Line 58">
            <a:extLst>
              <a:ext uri="{FF2B5EF4-FFF2-40B4-BE49-F238E27FC236}">
                <a16:creationId xmlns:a16="http://schemas.microsoft.com/office/drawing/2014/main" id="{10B37E70-F075-4BAF-992E-A89A19F82974}"/>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42" name="Line 62">
            <a:extLst>
              <a:ext uri="{FF2B5EF4-FFF2-40B4-BE49-F238E27FC236}">
                <a16:creationId xmlns:a16="http://schemas.microsoft.com/office/drawing/2014/main" id="{7A47BD02-38AB-4234-86C8-DF38FBAEEEE9}"/>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43" name="Line 64">
            <a:extLst>
              <a:ext uri="{FF2B5EF4-FFF2-40B4-BE49-F238E27FC236}">
                <a16:creationId xmlns:a16="http://schemas.microsoft.com/office/drawing/2014/main" id="{CD9EDF75-AB29-4F76-BD54-F45A542B0575}"/>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44" name="Line 66">
            <a:extLst>
              <a:ext uri="{FF2B5EF4-FFF2-40B4-BE49-F238E27FC236}">
                <a16:creationId xmlns:a16="http://schemas.microsoft.com/office/drawing/2014/main" id="{3A9A34AE-D2B2-47E0-AF40-FDAEA4D9A99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45" name="Line 68">
            <a:extLst>
              <a:ext uri="{FF2B5EF4-FFF2-40B4-BE49-F238E27FC236}">
                <a16:creationId xmlns:a16="http://schemas.microsoft.com/office/drawing/2014/main" id="{FD1DE230-6E0A-4B92-9CAC-A549929E9745}"/>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46" name="Text Box 7">
            <a:extLst>
              <a:ext uri="{FF2B5EF4-FFF2-40B4-BE49-F238E27FC236}">
                <a16:creationId xmlns:a16="http://schemas.microsoft.com/office/drawing/2014/main" id="{DCD1E771-CDA1-4E5F-BC66-6741D711E9F2}"/>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47" name="Line 58">
            <a:extLst>
              <a:ext uri="{FF2B5EF4-FFF2-40B4-BE49-F238E27FC236}">
                <a16:creationId xmlns:a16="http://schemas.microsoft.com/office/drawing/2014/main" id="{C35CA606-6469-47DF-BA0E-A9F439419584}"/>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48" name="Line 62">
            <a:extLst>
              <a:ext uri="{FF2B5EF4-FFF2-40B4-BE49-F238E27FC236}">
                <a16:creationId xmlns:a16="http://schemas.microsoft.com/office/drawing/2014/main" id="{E43A0034-F816-4911-A6A7-4E3B1E4A1CCF}"/>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49" name="Line 64">
            <a:extLst>
              <a:ext uri="{FF2B5EF4-FFF2-40B4-BE49-F238E27FC236}">
                <a16:creationId xmlns:a16="http://schemas.microsoft.com/office/drawing/2014/main" id="{1DDBDF90-F0DD-4AFC-9D62-FDEC83255C39}"/>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50" name="Line 66">
            <a:extLst>
              <a:ext uri="{FF2B5EF4-FFF2-40B4-BE49-F238E27FC236}">
                <a16:creationId xmlns:a16="http://schemas.microsoft.com/office/drawing/2014/main" id="{EA2DDB95-C03D-4975-A9DA-10F5719847A0}"/>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51" name="Line 68">
            <a:extLst>
              <a:ext uri="{FF2B5EF4-FFF2-40B4-BE49-F238E27FC236}">
                <a16:creationId xmlns:a16="http://schemas.microsoft.com/office/drawing/2014/main" id="{E987A900-DE9F-4F76-A54B-1A59661A22F1}"/>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53" name="Text Box 7">
            <a:extLst>
              <a:ext uri="{FF2B5EF4-FFF2-40B4-BE49-F238E27FC236}">
                <a16:creationId xmlns:a16="http://schemas.microsoft.com/office/drawing/2014/main" id="{0EAFB1BC-9257-478B-B5E0-77BAEE73CBFA}"/>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54" name="Line 58">
            <a:extLst>
              <a:ext uri="{FF2B5EF4-FFF2-40B4-BE49-F238E27FC236}">
                <a16:creationId xmlns:a16="http://schemas.microsoft.com/office/drawing/2014/main" id="{A806C176-0E5D-4D7E-8387-064F5D8B830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55" name="Line 62">
            <a:extLst>
              <a:ext uri="{FF2B5EF4-FFF2-40B4-BE49-F238E27FC236}">
                <a16:creationId xmlns:a16="http://schemas.microsoft.com/office/drawing/2014/main" id="{631C5134-3AA5-46F4-87BE-3DA4DEA352CC}"/>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56" name="Line 64">
            <a:extLst>
              <a:ext uri="{FF2B5EF4-FFF2-40B4-BE49-F238E27FC236}">
                <a16:creationId xmlns:a16="http://schemas.microsoft.com/office/drawing/2014/main" id="{5D166E4F-9E6D-4D48-8826-8A98D9AD24BF}"/>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57" name="Line 66">
            <a:extLst>
              <a:ext uri="{FF2B5EF4-FFF2-40B4-BE49-F238E27FC236}">
                <a16:creationId xmlns:a16="http://schemas.microsoft.com/office/drawing/2014/main" id="{086A3017-8FF7-4097-A0E0-CA29A094E70A}"/>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58" name="Line 68">
            <a:extLst>
              <a:ext uri="{FF2B5EF4-FFF2-40B4-BE49-F238E27FC236}">
                <a16:creationId xmlns:a16="http://schemas.microsoft.com/office/drawing/2014/main" id="{7422A566-4527-4F2F-8F9B-823C50D69323}"/>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64" name="Text Box 7">
            <a:extLst>
              <a:ext uri="{FF2B5EF4-FFF2-40B4-BE49-F238E27FC236}">
                <a16:creationId xmlns:a16="http://schemas.microsoft.com/office/drawing/2014/main" id="{642AE506-5F67-41F0-8331-145094B89FAE}"/>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65" name="Line 58">
            <a:extLst>
              <a:ext uri="{FF2B5EF4-FFF2-40B4-BE49-F238E27FC236}">
                <a16:creationId xmlns:a16="http://schemas.microsoft.com/office/drawing/2014/main" id="{D090129A-9106-4361-884B-119B8651FDCD}"/>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66" name="Line 62">
            <a:extLst>
              <a:ext uri="{FF2B5EF4-FFF2-40B4-BE49-F238E27FC236}">
                <a16:creationId xmlns:a16="http://schemas.microsoft.com/office/drawing/2014/main" id="{BB017C68-91C6-464C-94DC-D90A02AC5A80}"/>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67" name="Line 64">
            <a:extLst>
              <a:ext uri="{FF2B5EF4-FFF2-40B4-BE49-F238E27FC236}">
                <a16:creationId xmlns:a16="http://schemas.microsoft.com/office/drawing/2014/main" id="{8F04AFF4-DCEE-4A51-8938-514E3C9BBFBC}"/>
              </a:ext>
            </a:extLst>
          </p:cNvPr>
          <p:cNvSpPr>
            <a:spLocks noChangeShapeType="1"/>
          </p:cNvSpPr>
          <p:nvPr/>
        </p:nvSpPr>
        <p:spPr bwMode="auto">
          <a:xfrm>
            <a:off x="3311235" y="1616401"/>
            <a:ext cx="1558925" cy="0"/>
          </a:xfrm>
          <a:prstGeom prst="line">
            <a:avLst/>
          </a:prstGeom>
          <a:noFill/>
          <a:ln w="9525">
            <a:noFill/>
            <a:round/>
            <a:headEnd/>
            <a:tailEnd/>
          </a:ln>
        </p:spPr>
        <p:txBody>
          <a:bodyPr wrap="none"/>
          <a:lstStyle/>
          <a:p>
            <a:endParaRPr lang="en-US"/>
          </a:p>
        </p:txBody>
      </p:sp>
      <p:sp>
        <p:nvSpPr>
          <p:cNvPr id="268" name="Line 66">
            <a:extLst>
              <a:ext uri="{FF2B5EF4-FFF2-40B4-BE49-F238E27FC236}">
                <a16:creationId xmlns:a16="http://schemas.microsoft.com/office/drawing/2014/main" id="{EB198B28-C5B0-4AC6-8452-50F99A71E328}"/>
              </a:ext>
            </a:extLst>
          </p:cNvPr>
          <p:cNvSpPr>
            <a:spLocks noChangeShapeType="1"/>
          </p:cNvSpPr>
          <p:nvPr/>
        </p:nvSpPr>
        <p:spPr bwMode="auto">
          <a:xfrm>
            <a:off x="4870160" y="1616401"/>
            <a:ext cx="1557337" cy="0"/>
          </a:xfrm>
          <a:prstGeom prst="line">
            <a:avLst/>
          </a:prstGeom>
          <a:noFill/>
          <a:ln w="9525">
            <a:noFill/>
            <a:round/>
            <a:headEnd/>
            <a:tailEnd/>
          </a:ln>
        </p:spPr>
        <p:txBody>
          <a:bodyPr wrap="none"/>
          <a:lstStyle/>
          <a:p>
            <a:endParaRPr lang="en-US"/>
          </a:p>
        </p:txBody>
      </p:sp>
      <p:sp>
        <p:nvSpPr>
          <p:cNvPr id="269" name="Line 68">
            <a:extLst>
              <a:ext uri="{FF2B5EF4-FFF2-40B4-BE49-F238E27FC236}">
                <a16:creationId xmlns:a16="http://schemas.microsoft.com/office/drawing/2014/main" id="{1B82354D-C0BF-4D4C-AB8D-9577C98F2B9D}"/>
              </a:ext>
            </a:extLst>
          </p:cNvPr>
          <p:cNvSpPr>
            <a:spLocks noChangeShapeType="1"/>
          </p:cNvSpPr>
          <p:nvPr/>
        </p:nvSpPr>
        <p:spPr bwMode="auto">
          <a:xfrm>
            <a:off x="6427497" y="1616401"/>
            <a:ext cx="1609725" cy="0"/>
          </a:xfrm>
          <a:prstGeom prst="line">
            <a:avLst/>
          </a:prstGeom>
          <a:noFill/>
          <a:ln w="9525">
            <a:noFill/>
            <a:round/>
            <a:headEnd/>
            <a:tailEnd/>
          </a:ln>
        </p:spPr>
        <p:txBody>
          <a:bodyPr wrap="none"/>
          <a:lstStyle/>
          <a:p>
            <a:endParaRPr lang="en-US"/>
          </a:p>
        </p:txBody>
      </p:sp>
      <p:sp>
        <p:nvSpPr>
          <p:cNvPr id="270" name="Text Box 7">
            <a:extLst>
              <a:ext uri="{FF2B5EF4-FFF2-40B4-BE49-F238E27FC236}">
                <a16:creationId xmlns:a16="http://schemas.microsoft.com/office/drawing/2014/main" id="{09DFB397-E6D1-47DD-85D1-F17B96DD0458}"/>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71" name="Line 58">
            <a:extLst>
              <a:ext uri="{FF2B5EF4-FFF2-40B4-BE49-F238E27FC236}">
                <a16:creationId xmlns:a16="http://schemas.microsoft.com/office/drawing/2014/main" id="{6E6B2B6C-0E86-41A9-83D7-5238CE919B06}"/>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72" name="Line 62">
            <a:extLst>
              <a:ext uri="{FF2B5EF4-FFF2-40B4-BE49-F238E27FC236}">
                <a16:creationId xmlns:a16="http://schemas.microsoft.com/office/drawing/2014/main" id="{2D207125-48F1-4DFF-A8A8-8CDDF442F995}"/>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74" name="Line 66">
            <a:extLst>
              <a:ext uri="{FF2B5EF4-FFF2-40B4-BE49-F238E27FC236}">
                <a16:creationId xmlns:a16="http://schemas.microsoft.com/office/drawing/2014/main" id="{269E2ADF-D5A6-49C1-8183-2B3B6A032033}"/>
              </a:ext>
            </a:extLst>
          </p:cNvPr>
          <p:cNvSpPr>
            <a:spLocks noChangeShapeType="1"/>
          </p:cNvSpPr>
          <p:nvPr/>
        </p:nvSpPr>
        <p:spPr bwMode="auto">
          <a:xfrm>
            <a:off x="4870160" y="1616401"/>
            <a:ext cx="1557337" cy="0"/>
          </a:xfrm>
          <a:prstGeom prst="line">
            <a:avLst/>
          </a:prstGeom>
          <a:noFill/>
          <a:ln w="9525">
            <a:noFill/>
            <a:round/>
            <a:headEnd/>
            <a:tailEnd/>
          </a:ln>
        </p:spPr>
        <p:txBody>
          <a:bodyPr wrap="none"/>
          <a:lstStyle/>
          <a:p>
            <a:endParaRPr lang="en-US"/>
          </a:p>
        </p:txBody>
      </p:sp>
      <p:sp>
        <p:nvSpPr>
          <p:cNvPr id="275" name="Line 68">
            <a:extLst>
              <a:ext uri="{FF2B5EF4-FFF2-40B4-BE49-F238E27FC236}">
                <a16:creationId xmlns:a16="http://schemas.microsoft.com/office/drawing/2014/main" id="{D9954670-05BA-4197-AF03-7C1B77FD5E36}"/>
              </a:ext>
            </a:extLst>
          </p:cNvPr>
          <p:cNvSpPr>
            <a:spLocks noChangeShapeType="1"/>
          </p:cNvSpPr>
          <p:nvPr/>
        </p:nvSpPr>
        <p:spPr bwMode="auto">
          <a:xfrm>
            <a:off x="6427497" y="1616401"/>
            <a:ext cx="1609725" cy="0"/>
          </a:xfrm>
          <a:prstGeom prst="line">
            <a:avLst/>
          </a:prstGeom>
          <a:noFill/>
          <a:ln w="9525">
            <a:noFill/>
            <a:round/>
            <a:headEnd/>
            <a:tailEnd/>
          </a:ln>
        </p:spPr>
        <p:txBody>
          <a:bodyPr wrap="none"/>
          <a:lstStyle/>
          <a:p>
            <a:endParaRPr lang="en-US"/>
          </a:p>
        </p:txBody>
      </p:sp>
      <p:sp>
        <p:nvSpPr>
          <p:cNvPr id="276" name="Text Box 7">
            <a:extLst>
              <a:ext uri="{FF2B5EF4-FFF2-40B4-BE49-F238E27FC236}">
                <a16:creationId xmlns:a16="http://schemas.microsoft.com/office/drawing/2014/main" id="{7A1F8B8B-ED51-40DD-B37B-171179697A3F}"/>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77" name="Line 58">
            <a:extLst>
              <a:ext uri="{FF2B5EF4-FFF2-40B4-BE49-F238E27FC236}">
                <a16:creationId xmlns:a16="http://schemas.microsoft.com/office/drawing/2014/main" id="{39BC323B-421F-4EF3-9E0C-DD30890454F3}"/>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78" name="Line 62">
            <a:extLst>
              <a:ext uri="{FF2B5EF4-FFF2-40B4-BE49-F238E27FC236}">
                <a16:creationId xmlns:a16="http://schemas.microsoft.com/office/drawing/2014/main" id="{099F2FEC-09B4-4467-B27C-256F154E5D0C}"/>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81" name="Line 68">
            <a:extLst>
              <a:ext uri="{FF2B5EF4-FFF2-40B4-BE49-F238E27FC236}">
                <a16:creationId xmlns:a16="http://schemas.microsoft.com/office/drawing/2014/main" id="{6616FC81-9A28-4030-9B07-2B114BCFB9B9}"/>
              </a:ext>
            </a:extLst>
          </p:cNvPr>
          <p:cNvSpPr>
            <a:spLocks noChangeShapeType="1"/>
          </p:cNvSpPr>
          <p:nvPr/>
        </p:nvSpPr>
        <p:spPr bwMode="auto">
          <a:xfrm>
            <a:off x="6312590" y="1562432"/>
            <a:ext cx="1609725" cy="0"/>
          </a:xfrm>
          <a:prstGeom prst="line">
            <a:avLst/>
          </a:prstGeom>
          <a:noFill/>
          <a:ln w="9525">
            <a:noFill/>
            <a:round/>
            <a:headEnd/>
            <a:tailEnd/>
          </a:ln>
        </p:spPr>
        <p:txBody>
          <a:bodyPr wrap="none"/>
          <a:lstStyle/>
          <a:p>
            <a:endParaRPr lang="en-US"/>
          </a:p>
        </p:txBody>
      </p:sp>
      <p:sp>
        <p:nvSpPr>
          <p:cNvPr id="273" name="Line 64">
            <a:extLst>
              <a:ext uri="{FF2B5EF4-FFF2-40B4-BE49-F238E27FC236}">
                <a16:creationId xmlns:a16="http://schemas.microsoft.com/office/drawing/2014/main" id="{2F6C9BD5-F3B3-4BDA-8D27-C89F8847A432}"/>
              </a:ext>
            </a:extLst>
          </p:cNvPr>
          <p:cNvSpPr>
            <a:spLocks noChangeShapeType="1"/>
          </p:cNvSpPr>
          <p:nvPr/>
        </p:nvSpPr>
        <p:spPr bwMode="auto">
          <a:xfrm>
            <a:off x="3311234" y="1601343"/>
            <a:ext cx="1558925" cy="0"/>
          </a:xfrm>
          <a:prstGeom prst="line">
            <a:avLst/>
          </a:prstGeom>
          <a:noFill/>
          <a:ln w="9525">
            <a:noFill/>
            <a:round/>
            <a:headEnd/>
            <a:tailEnd/>
          </a:ln>
        </p:spPr>
        <p:txBody>
          <a:bodyPr wrap="none"/>
          <a:lstStyle/>
          <a:p>
            <a:endParaRPr lang="en-US"/>
          </a:p>
        </p:txBody>
      </p:sp>
      <p:sp>
        <p:nvSpPr>
          <p:cNvPr id="280" name="Line 66">
            <a:extLst>
              <a:ext uri="{FF2B5EF4-FFF2-40B4-BE49-F238E27FC236}">
                <a16:creationId xmlns:a16="http://schemas.microsoft.com/office/drawing/2014/main" id="{0D7DF340-BFD2-42B5-A838-D985D0EEAFEA}"/>
              </a:ext>
            </a:extLst>
          </p:cNvPr>
          <p:cNvSpPr>
            <a:spLocks noChangeShapeType="1"/>
          </p:cNvSpPr>
          <p:nvPr/>
        </p:nvSpPr>
        <p:spPr bwMode="auto">
          <a:xfrm>
            <a:off x="4887129" y="1735415"/>
            <a:ext cx="1557337" cy="0"/>
          </a:xfrm>
          <a:prstGeom prst="line">
            <a:avLst/>
          </a:prstGeom>
          <a:noFill/>
          <a:ln w="9525">
            <a:noFill/>
            <a:round/>
            <a:headEnd/>
            <a:tailEnd/>
          </a:ln>
        </p:spPr>
        <p:txBody>
          <a:bodyPr wrap="none"/>
          <a:lstStyle/>
          <a:p>
            <a:endParaRPr lang="en-US"/>
          </a:p>
        </p:txBody>
      </p:sp>
      <p:graphicFrame>
        <p:nvGraphicFramePr>
          <p:cNvPr id="261" name="Object 1">
            <a:extLst>
              <a:ext uri="{FF2B5EF4-FFF2-40B4-BE49-F238E27FC236}">
                <a16:creationId xmlns:a16="http://schemas.microsoft.com/office/drawing/2014/main" id="{F9E20AB5-E2BE-4DB7-96F1-C4CF2D1A0506}"/>
              </a:ext>
            </a:extLst>
          </p:cNvPr>
          <p:cNvGraphicFramePr>
            <a:graphicFrameLocks noChangeAspect="1"/>
          </p:cNvGraphicFramePr>
          <p:nvPr>
            <p:extLst>
              <p:ext uri="{D42A27DB-BD31-4B8C-83A1-F6EECF244321}">
                <p14:modId xmlns:p14="http://schemas.microsoft.com/office/powerpoint/2010/main" val="3327829773"/>
              </p:ext>
            </p:extLst>
          </p:nvPr>
        </p:nvGraphicFramePr>
        <p:xfrm>
          <a:off x="131972" y="1631459"/>
          <a:ext cx="7489508" cy="456961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 Box 7">
            <a:extLst>
              <a:ext uri="{FF2B5EF4-FFF2-40B4-BE49-F238E27FC236}">
                <a16:creationId xmlns:a16="http://schemas.microsoft.com/office/drawing/2014/main" id="{3FE697E4-CB4D-496C-90A9-E7CA56DCE28D}"/>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0" name="Line 58">
            <a:extLst>
              <a:ext uri="{FF2B5EF4-FFF2-40B4-BE49-F238E27FC236}">
                <a16:creationId xmlns:a16="http://schemas.microsoft.com/office/drawing/2014/main" id="{3C679E63-52E3-488E-B1D7-79AB6BE1083E}"/>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61" name="Line 62">
            <a:extLst>
              <a:ext uri="{FF2B5EF4-FFF2-40B4-BE49-F238E27FC236}">
                <a16:creationId xmlns:a16="http://schemas.microsoft.com/office/drawing/2014/main" id="{E0854E4D-CC87-4773-97BB-16883A24B61C}"/>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62" name="Line 64">
            <a:extLst>
              <a:ext uri="{FF2B5EF4-FFF2-40B4-BE49-F238E27FC236}">
                <a16:creationId xmlns:a16="http://schemas.microsoft.com/office/drawing/2014/main" id="{572223E5-6A1C-4A30-A177-62799563DEEE}"/>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63" name="Line 66">
            <a:extLst>
              <a:ext uri="{FF2B5EF4-FFF2-40B4-BE49-F238E27FC236}">
                <a16:creationId xmlns:a16="http://schemas.microsoft.com/office/drawing/2014/main" id="{D3119B68-3235-4973-9E95-2B2A143943FC}"/>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64" name="Line 68">
            <a:extLst>
              <a:ext uri="{FF2B5EF4-FFF2-40B4-BE49-F238E27FC236}">
                <a16:creationId xmlns:a16="http://schemas.microsoft.com/office/drawing/2014/main" id="{7D5659EF-E465-4F34-B8CA-19E6037CB571}"/>
              </a:ext>
            </a:extLst>
          </p:cNvPr>
          <p:cNvSpPr>
            <a:spLocks noChangeShapeType="1"/>
          </p:cNvSpPr>
          <p:nvPr/>
        </p:nvSpPr>
        <p:spPr bwMode="auto">
          <a:xfrm>
            <a:off x="6330950" y="1614487"/>
            <a:ext cx="1609725" cy="0"/>
          </a:xfrm>
          <a:prstGeom prst="line">
            <a:avLst/>
          </a:prstGeom>
          <a:noFill/>
          <a:ln w="9525">
            <a:noFill/>
            <a:round/>
            <a:headEnd/>
            <a:tailEnd/>
          </a:ln>
        </p:spPr>
        <p:txBody>
          <a:bodyPr wrap="none"/>
          <a:lstStyle/>
          <a:p>
            <a:endParaRPr lang="en-US"/>
          </a:p>
        </p:txBody>
      </p:sp>
      <p:sp>
        <p:nvSpPr>
          <p:cNvPr id="65" name="Rectangle 6">
            <a:extLst>
              <a:ext uri="{FF2B5EF4-FFF2-40B4-BE49-F238E27FC236}">
                <a16:creationId xmlns:a16="http://schemas.microsoft.com/office/drawing/2014/main" id="{5FE36E8D-A9A7-4887-ACB8-1EE23B0E85D8}"/>
              </a:ext>
            </a:extLst>
          </p:cNvPr>
          <p:cNvSpPr txBox="1">
            <a:spLocks noGrp="1" noChangeArrowheads="1"/>
          </p:cNvSpPr>
          <p:nvPr/>
        </p:nvSpPr>
        <p:spPr bwMode="auto">
          <a:xfrm>
            <a:off x="6569075" y="6411912"/>
            <a:ext cx="2133600" cy="476250"/>
          </a:xfrm>
          <a:prstGeom prst="rect">
            <a:avLst/>
          </a:prstGeom>
          <a:noFill/>
          <a:ln w="9525">
            <a:noFill/>
            <a:miter lim="800000"/>
            <a:headEnd/>
            <a:tailEnd/>
          </a:ln>
        </p:spPr>
        <p:txBody>
          <a:bodyPr/>
          <a:lstStyle/>
          <a:p>
            <a:pPr algn="r"/>
            <a:r>
              <a:rPr lang="en-GB" altLang="ja-JP" sz="1400" dirty="0">
                <a:ea typeface="ＭＳ Ｐゴシック" charset="-128"/>
              </a:rPr>
              <a:t>14</a:t>
            </a:r>
          </a:p>
          <a:p>
            <a:pPr algn="r"/>
            <a:endParaRPr lang="en-GB" altLang="ja-JP" sz="1400" dirty="0">
              <a:ea typeface="ＭＳ Ｐゴシック" charset="-128"/>
            </a:endParaRPr>
          </a:p>
        </p:txBody>
      </p:sp>
      <p:sp>
        <p:nvSpPr>
          <p:cNvPr id="66" name="Text Box 7">
            <a:extLst>
              <a:ext uri="{FF2B5EF4-FFF2-40B4-BE49-F238E27FC236}">
                <a16:creationId xmlns:a16="http://schemas.microsoft.com/office/drawing/2014/main" id="{0DBC67FD-B034-4F02-8FDC-928F88EAB50C}"/>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7" name="Line 58">
            <a:extLst>
              <a:ext uri="{FF2B5EF4-FFF2-40B4-BE49-F238E27FC236}">
                <a16:creationId xmlns:a16="http://schemas.microsoft.com/office/drawing/2014/main" id="{C616551C-4545-4C4D-A98B-6675EA814476}"/>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68" name="Line 62">
            <a:extLst>
              <a:ext uri="{FF2B5EF4-FFF2-40B4-BE49-F238E27FC236}">
                <a16:creationId xmlns:a16="http://schemas.microsoft.com/office/drawing/2014/main" id="{3D8C3163-16BD-4F42-B6C9-F06501BDB38D}"/>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69" name="Line 64">
            <a:extLst>
              <a:ext uri="{FF2B5EF4-FFF2-40B4-BE49-F238E27FC236}">
                <a16:creationId xmlns:a16="http://schemas.microsoft.com/office/drawing/2014/main" id="{D6A0BF6F-173C-4281-A1A8-BB8069CBFC47}"/>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70" name="Line 66">
            <a:extLst>
              <a:ext uri="{FF2B5EF4-FFF2-40B4-BE49-F238E27FC236}">
                <a16:creationId xmlns:a16="http://schemas.microsoft.com/office/drawing/2014/main" id="{672B337A-18AF-4241-AE68-1B649FCFF121}"/>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sp>
        <p:nvSpPr>
          <p:cNvPr id="71" name="Line 68">
            <a:extLst>
              <a:ext uri="{FF2B5EF4-FFF2-40B4-BE49-F238E27FC236}">
                <a16:creationId xmlns:a16="http://schemas.microsoft.com/office/drawing/2014/main" id="{C9CA9FBA-A474-4872-9571-C33AECE1DD8C}"/>
              </a:ext>
            </a:extLst>
          </p:cNvPr>
          <p:cNvSpPr>
            <a:spLocks noChangeShapeType="1"/>
          </p:cNvSpPr>
          <p:nvPr/>
        </p:nvSpPr>
        <p:spPr bwMode="auto">
          <a:xfrm>
            <a:off x="6178550" y="1614487"/>
            <a:ext cx="1609725" cy="0"/>
          </a:xfrm>
          <a:prstGeom prst="line">
            <a:avLst/>
          </a:prstGeom>
          <a:noFill/>
          <a:ln w="9525">
            <a:noFill/>
            <a:round/>
            <a:headEnd/>
            <a:tailEnd/>
          </a:ln>
        </p:spPr>
        <p:txBody>
          <a:bodyPr wrap="none"/>
          <a:lstStyle/>
          <a:p>
            <a:endParaRPr lang="en-US"/>
          </a:p>
        </p:txBody>
      </p:sp>
      <p:pic>
        <p:nvPicPr>
          <p:cNvPr id="72" name="Picture 4">
            <a:extLst>
              <a:ext uri="{FF2B5EF4-FFF2-40B4-BE49-F238E27FC236}">
                <a16:creationId xmlns:a16="http://schemas.microsoft.com/office/drawing/2014/main" id="{47D3B924-3010-4A32-8EF7-C39E467240E5}"/>
              </a:ext>
            </a:extLst>
          </p:cNvPr>
          <p:cNvPicPr>
            <a:picLocks noChangeAspect="1" noChangeArrowheads="1"/>
          </p:cNvPicPr>
          <p:nvPr/>
        </p:nvPicPr>
        <p:blipFill>
          <a:blip r:embed="rId2"/>
          <a:srcRect/>
          <a:stretch>
            <a:fillRect/>
          </a:stretch>
        </p:blipFill>
        <p:spPr bwMode="auto">
          <a:xfrm>
            <a:off x="7788275" y="547687"/>
            <a:ext cx="1066800" cy="960438"/>
          </a:xfrm>
          <a:prstGeom prst="rect">
            <a:avLst/>
          </a:prstGeom>
          <a:noFill/>
          <a:ln w="9525">
            <a:noFill/>
            <a:miter lim="800000"/>
            <a:headEnd/>
            <a:tailEnd/>
          </a:ln>
        </p:spPr>
      </p:pic>
      <p:sp>
        <p:nvSpPr>
          <p:cNvPr id="73" name="Rectangle 48">
            <a:extLst>
              <a:ext uri="{FF2B5EF4-FFF2-40B4-BE49-F238E27FC236}">
                <a16:creationId xmlns:a16="http://schemas.microsoft.com/office/drawing/2014/main" id="{36529071-88A9-42E2-AE3C-F442022E9127}"/>
              </a:ext>
            </a:extLst>
          </p:cNvPr>
          <p:cNvSpPr>
            <a:spLocks/>
          </p:cNvSpPr>
          <p:nvPr/>
        </p:nvSpPr>
        <p:spPr bwMode="auto">
          <a:xfrm>
            <a:off x="7674820" y="314325"/>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74" name="Text Box 6">
            <a:extLst>
              <a:ext uri="{FF2B5EF4-FFF2-40B4-BE49-F238E27FC236}">
                <a16:creationId xmlns:a16="http://schemas.microsoft.com/office/drawing/2014/main" id="{4FEDF519-7E61-4102-94DA-27BBAE8EFDF6}"/>
              </a:ext>
            </a:extLst>
          </p:cNvPr>
          <p:cNvSpPr txBox="1">
            <a:spLocks noChangeArrowheads="1"/>
          </p:cNvSpPr>
          <p:nvPr/>
        </p:nvSpPr>
        <p:spPr bwMode="auto">
          <a:xfrm>
            <a:off x="7723182" y="1616051"/>
            <a:ext cx="1441450" cy="457200"/>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75" name="Group 37">
            <a:extLst>
              <a:ext uri="{FF2B5EF4-FFF2-40B4-BE49-F238E27FC236}">
                <a16:creationId xmlns:a16="http://schemas.microsoft.com/office/drawing/2014/main" id="{AA26CDA8-3802-47FA-B0A8-1C65D5E75892}"/>
              </a:ext>
            </a:extLst>
          </p:cNvPr>
          <p:cNvGrpSpPr>
            <a:grpSpLocks/>
          </p:cNvGrpSpPr>
          <p:nvPr/>
        </p:nvGrpSpPr>
        <p:grpSpPr bwMode="auto">
          <a:xfrm>
            <a:off x="7843534" y="2312970"/>
            <a:ext cx="1162050" cy="606426"/>
            <a:chOff x="7658100" y="2106614"/>
            <a:chExt cx="1162050" cy="606425"/>
          </a:xfrm>
        </p:grpSpPr>
        <p:grpSp>
          <p:nvGrpSpPr>
            <p:cNvPr id="76" name="Group 58">
              <a:extLst>
                <a:ext uri="{FF2B5EF4-FFF2-40B4-BE49-F238E27FC236}">
                  <a16:creationId xmlns:a16="http://schemas.microsoft.com/office/drawing/2014/main" id="{417DA2DD-BBF0-497E-89B7-5592B8D4B436}"/>
                </a:ext>
              </a:extLst>
            </p:cNvPr>
            <p:cNvGrpSpPr>
              <a:grpSpLocks/>
            </p:cNvGrpSpPr>
            <p:nvPr/>
          </p:nvGrpSpPr>
          <p:grpSpPr bwMode="auto">
            <a:xfrm>
              <a:off x="7667625" y="2106614"/>
              <a:ext cx="1152525" cy="606425"/>
              <a:chOff x="4830" y="1327"/>
              <a:chExt cx="726" cy="382"/>
            </a:xfrm>
          </p:grpSpPr>
          <p:sp>
            <p:nvSpPr>
              <p:cNvPr id="78" name="Text Box 59">
                <a:extLst>
                  <a:ext uri="{FF2B5EF4-FFF2-40B4-BE49-F238E27FC236}">
                    <a16:creationId xmlns:a16="http://schemas.microsoft.com/office/drawing/2014/main" id="{C62855BE-FACC-4B8E-9B10-E599257914B5}"/>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dirty="0">
                    <a:solidFill>
                      <a:srgbClr val="B2B2B2"/>
                    </a:solidFill>
                    <a:ea typeface="ＭＳ Ｐゴシック" charset="-128"/>
                  </a:rPr>
                  <a:t>Regular budget</a:t>
                </a:r>
              </a:p>
            </p:txBody>
          </p:sp>
          <p:sp>
            <p:nvSpPr>
              <p:cNvPr id="79" name="Text Box 60">
                <a:extLst>
                  <a:ext uri="{FF2B5EF4-FFF2-40B4-BE49-F238E27FC236}">
                    <a16:creationId xmlns:a16="http://schemas.microsoft.com/office/drawing/2014/main" id="{34CA5A8F-2330-419E-B6FE-B0BFB54E9EBC}"/>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80" name="Text Box 61">
                <a:extLst>
                  <a:ext uri="{FF2B5EF4-FFF2-40B4-BE49-F238E27FC236}">
                    <a16:creationId xmlns:a16="http://schemas.microsoft.com/office/drawing/2014/main" id="{F75F0146-6A1E-4B3C-81B9-43D6FEDA9F6B}"/>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77" name="Rectangle 63">
              <a:extLst>
                <a:ext uri="{FF2B5EF4-FFF2-40B4-BE49-F238E27FC236}">
                  <a16:creationId xmlns:a16="http://schemas.microsoft.com/office/drawing/2014/main" id="{30B98E80-B550-4C32-B2DD-14DB2F23BA71}"/>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81" name="Text Box 7">
            <a:extLst>
              <a:ext uri="{FF2B5EF4-FFF2-40B4-BE49-F238E27FC236}">
                <a16:creationId xmlns:a16="http://schemas.microsoft.com/office/drawing/2014/main" id="{950A9A7D-33B0-4804-A612-5740D3B71B31}"/>
              </a:ext>
            </a:extLst>
          </p:cNvPr>
          <p:cNvSpPr txBox="1">
            <a:spLocks noChangeArrowheads="1"/>
          </p:cNvSpPr>
          <p:nvPr/>
        </p:nvSpPr>
        <p:spPr bwMode="auto">
          <a:xfrm>
            <a:off x="10092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2" name="Line 58">
            <a:extLst>
              <a:ext uri="{FF2B5EF4-FFF2-40B4-BE49-F238E27FC236}">
                <a16:creationId xmlns:a16="http://schemas.microsoft.com/office/drawing/2014/main" id="{EBD62E9B-A264-4D05-9A8C-BFCD0A982184}"/>
              </a:ext>
            </a:extLst>
          </p:cNvPr>
          <p:cNvSpPr>
            <a:spLocks noChangeShapeType="1"/>
          </p:cNvSpPr>
          <p:nvPr/>
        </p:nvSpPr>
        <p:spPr bwMode="auto">
          <a:xfrm>
            <a:off x="34557" y="1781174"/>
            <a:ext cx="1487488" cy="0"/>
          </a:xfrm>
          <a:prstGeom prst="line">
            <a:avLst/>
          </a:prstGeom>
          <a:noFill/>
          <a:ln w="9525">
            <a:noFill/>
            <a:round/>
            <a:headEnd/>
            <a:tailEnd/>
          </a:ln>
        </p:spPr>
        <p:txBody>
          <a:bodyPr wrap="none"/>
          <a:lstStyle/>
          <a:p>
            <a:endParaRPr lang="en-US"/>
          </a:p>
        </p:txBody>
      </p:sp>
      <p:sp>
        <p:nvSpPr>
          <p:cNvPr id="83" name="Line 62">
            <a:extLst>
              <a:ext uri="{FF2B5EF4-FFF2-40B4-BE49-F238E27FC236}">
                <a16:creationId xmlns:a16="http://schemas.microsoft.com/office/drawing/2014/main" id="{71D0CC8F-12FA-4869-AE5F-2B52D0F09D7F}"/>
              </a:ext>
            </a:extLst>
          </p:cNvPr>
          <p:cNvSpPr>
            <a:spLocks noChangeShapeType="1"/>
          </p:cNvSpPr>
          <p:nvPr/>
        </p:nvSpPr>
        <p:spPr bwMode="auto">
          <a:xfrm>
            <a:off x="1522045" y="1781174"/>
            <a:ext cx="1558925" cy="0"/>
          </a:xfrm>
          <a:prstGeom prst="line">
            <a:avLst/>
          </a:prstGeom>
          <a:noFill/>
          <a:ln w="9525">
            <a:noFill/>
            <a:round/>
            <a:headEnd/>
            <a:tailEnd/>
          </a:ln>
        </p:spPr>
        <p:txBody>
          <a:bodyPr wrap="none"/>
          <a:lstStyle/>
          <a:p>
            <a:endParaRPr lang="en-US"/>
          </a:p>
        </p:txBody>
      </p:sp>
      <p:sp>
        <p:nvSpPr>
          <p:cNvPr id="84" name="Line 64">
            <a:extLst>
              <a:ext uri="{FF2B5EF4-FFF2-40B4-BE49-F238E27FC236}">
                <a16:creationId xmlns:a16="http://schemas.microsoft.com/office/drawing/2014/main" id="{5513ABAD-450B-4682-B0F0-146460058CB5}"/>
              </a:ext>
            </a:extLst>
          </p:cNvPr>
          <p:cNvSpPr>
            <a:spLocks noChangeShapeType="1"/>
          </p:cNvSpPr>
          <p:nvPr/>
        </p:nvSpPr>
        <p:spPr bwMode="auto">
          <a:xfrm>
            <a:off x="3080970" y="1781174"/>
            <a:ext cx="1558925" cy="0"/>
          </a:xfrm>
          <a:prstGeom prst="line">
            <a:avLst/>
          </a:prstGeom>
          <a:noFill/>
          <a:ln w="9525">
            <a:noFill/>
            <a:round/>
            <a:headEnd/>
            <a:tailEnd/>
          </a:ln>
        </p:spPr>
        <p:txBody>
          <a:bodyPr wrap="none"/>
          <a:lstStyle/>
          <a:p>
            <a:endParaRPr lang="en-US"/>
          </a:p>
        </p:txBody>
      </p:sp>
      <p:sp>
        <p:nvSpPr>
          <p:cNvPr id="85" name="Line 66">
            <a:extLst>
              <a:ext uri="{FF2B5EF4-FFF2-40B4-BE49-F238E27FC236}">
                <a16:creationId xmlns:a16="http://schemas.microsoft.com/office/drawing/2014/main" id="{D22606C0-F32E-44E3-872A-52A38AAF8AC0}"/>
              </a:ext>
            </a:extLst>
          </p:cNvPr>
          <p:cNvSpPr>
            <a:spLocks noChangeShapeType="1"/>
          </p:cNvSpPr>
          <p:nvPr/>
        </p:nvSpPr>
        <p:spPr bwMode="auto">
          <a:xfrm>
            <a:off x="4639895" y="1781174"/>
            <a:ext cx="1557337" cy="0"/>
          </a:xfrm>
          <a:prstGeom prst="line">
            <a:avLst/>
          </a:prstGeom>
          <a:noFill/>
          <a:ln w="9525">
            <a:noFill/>
            <a:round/>
            <a:headEnd/>
            <a:tailEnd/>
          </a:ln>
        </p:spPr>
        <p:txBody>
          <a:bodyPr wrap="none"/>
          <a:lstStyle/>
          <a:p>
            <a:endParaRPr lang="en-US"/>
          </a:p>
        </p:txBody>
      </p:sp>
      <p:sp>
        <p:nvSpPr>
          <p:cNvPr id="86" name="Text Box 7">
            <a:extLst>
              <a:ext uri="{FF2B5EF4-FFF2-40B4-BE49-F238E27FC236}">
                <a16:creationId xmlns:a16="http://schemas.microsoft.com/office/drawing/2014/main" id="{9DC104AD-B4E4-46A5-A878-C7AF30A76456}"/>
              </a:ext>
            </a:extLst>
          </p:cNvPr>
          <p:cNvSpPr txBox="1">
            <a:spLocks noChangeArrowheads="1"/>
          </p:cNvSpPr>
          <p:nvPr/>
        </p:nvSpPr>
        <p:spPr bwMode="auto">
          <a:xfrm>
            <a:off x="8568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7" name="Line 58">
            <a:extLst>
              <a:ext uri="{FF2B5EF4-FFF2-40B4-BE49-F238E27FC236}">
                <a16:creationId xmlns:a16="http://schemas.microsoft.com/office/drawing/2014/main" id="{DAB32FE0-8893-455D-A15F-6098A86D1310}"/>
              </a:ext>
            </a:extLst>
          </p:cNvPr>
          <p:cNvSpPr>
            <a:spLocks noChangeShapeType="1"/>
          </p:cNvSpPr>
          <p:nvPr/>
        </p:nvSpPr>
        <p:spPr bwMode="auto">
          <a:xfrm>
            <a:off x="-117843" y="1781174"/>
            <a:ext cx="1487488" cy="0"/>
          </a:xfrm>
          <a:prstGeom prst="line">
            <a:avLst/>
          </a:prstGeom>
          <a:noFill/>
          <a:ln w="9525">
            <a:noFill/>
            <a:round/>
            <a:headEnd/>
            <a:tailEnd/>
          </a:ln>
        </p:spPr>
        <p:txBody>
          <a:bodyPr wrap="none"/>
          <a:lstStyle/>
          <a:p>
            <a:endParaRPr lang="en-US"/>
          </a:p>
        </p:txBody>
      </p:sp>
      <p:sp>
        <p:nvSpPr>
          <p:cNvPr id="88" name="Line 62">
            <a:extLst>
              <a:ext uri="{FF2B5EF4-FFF2-40B4-BE49-F238E27FC236}">
                <a16:creationId xmlns:a16="http://schemas.microsoft.com/office/drawing/2014/main" id="{06CF96E6-43C7-41CD-942D-F969F7403AE6}"/>
              </a:ext>
            </a:extLst>
          </p:cNvPr>
          <p:cNvSpPr>
            <a:spLocks noChangeShapeType="1"/>
          </p:cNvSpPr>
          <p:nvPr/>
        </p:nvSpPr>
        <p:spPr bwMode="auto">
          <a:xfrm>
            <a:off x="1369645" y="1781174"/>
            <a:ext cx="1558925" cy="0"/>
          </a:xfrm>
          <a:prstGeom prst="line">
            <a:avLst/>
          </a:prstGeom>
          <a:noFill/>
          <a:ln w="9525">
            <a:noFill/>
            <a:round/>
            <a:headEnd/>
            <a:tailEnd/>
          </a:ln>
        </p:spPr>
        <p:txBody>
          <a:bodyPr wrap="none"/>
          <a:lstStyle/>
          <a:p>
            <a:endParaRPr lang="en-US"/>
          </a:p>
        </p:txBody>
      </p:sp>
      <p:sp>
        <p:nvSpPr>
          <p:cNvPr id="89" name="Line 64">
            <a:extLst>
              <a:ext uri="{FF2B5EF4-FFF2-40B4-BE49-F238E27FC236}">
                <a16:creationId xmlns:a16="http://schemas.microsoft.com/office/drawing/2014/main" id="{0BB262E2-6082-4DA4-8D99-00D692C1475E}"/>
              </a:ext>
            </a:extLst>
          </p:cNvPr>
          <p:cNvSpPr>
            <a:spLocks noChangeShapeType="1"/>
          </p:cNvSpPr>
          <p:nvPr/>
        </p:nvSpPr>
        <p:spPr bwMode="auto">
          <a:xfrm>
            <a:off x="2928570" y="1781174"/>
            <a:ext cx="1558925" cy="0"/>
          </a:xfrm>
          <a:prstGeom prst="line">
            <a:avLst/>
          </a:prstGeom>
          <a:noFill/>
          <a:ln w="9525">
            <a:noFill/>
            <a:round/>
            <a:headEnd/>
            <a:tailEnd/>
          </a:ln>
        </p:spPr>
        <p:txBody>
          <a:bodyPr wrap="none"/>
          <a:lstStyle/>
          <a:p>
            <a:endParaRPr lang="en-US"/>
          </a:p>
        </p:txBody>
      </p:sp>
      <p:sp>
        <p:nvSpPr>
          <p:cNvPr id="90" name="Line 66">
            <a:extLst>
              <a:ext uri="{FF2B5EF4-FFF2-40B4-BE49-F238E27FC236}">
                <a16:creationId xmlns:a16="http://schemas.microsoft.com/office/drawing/2014/main" id="{4D374A29-5C9B-4743-A0F7-A848940F26C6}"/>
              </a:ext>
            </a:extLst>
          </p:cNvPr>
          <p:cNvSpPr>
            <a:spLocks noChangeShapeType="1"/>
          </p:cNvSpPr>
          <p:nvPr/>
        </p:nvSpPr>
        <p:spPr bwMode="auto">
          <a:xfrm>
            <a:off x="4487495" y="1781174"/>
            <a:ext cx="1557337" cy="0"/>
          </a:xfrm>
          <a:prstGeom prst="line">
            <a:avLst/>
          </a:prstGeom>
          <a:noFill/>
          <a:ln w="9525">
            <a:noFill/>
            <a:round/>
            <a:headEnd/>
            <a:tailEnd/>
          </a:ln>
        </p:spPr>
        <p:txBody>
          <a:bodyPr wrap="none"/>
          <a:lstStyle/>
          <a:p>
            <a:endParaRPr lang="en-US"/>
          </a:p>
        </p:txBody>
      </p:sp>
      <p:sp>
        <p:nvSpPr>
          <p:cNvPr id="91" name="Text Box 7">
            <a:extLst>
              <a:ext uri="{FF2B5EF4-FFF2-40B4-BE49-F238E27FC236}">
                <a16:creationId xmlns:a16="http://schemas.microsoft.com/office/drawing/2014/main" id="{BA0E1A50-40A6-4243-A2EB-68C19DCE970D}"/>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2" name="Line 58">
            <a:extLst>
              <a:ext uri="{FF2B5EF4-FFF2-40B4-BE49-F238E27FC236}">
                <a16:creationId xmlns:a16="http://schemas.microsoft.com/office/drawing/2014/main" id="{EE4D8632-E8A6-4D99-8199-1CA8AF361B54}"/>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93" name="Line 62">
            <a:extLst>
              <a:ext uri="{FF2B5EF4-FFF2-40B4-BE49-F238E27FC236}">
                <a16:creationId xmlns:a16="http://schemas.microsoft.com/office/drawing/2014/main" id="{9F86F6F2-69EF-4AF6-A7D0-75E83B0614A3}"/>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94" name="Line 64">
            <a:extLst>
              <a:ext uri="{FF2B5EF4-FFF2-40B4-BE49-F238E27FC236}">
                <a16:creationId xmlns:a16="http://schemas.microsoft.com/office/drawing/2014/main" id="{A4C5B731-E18E-4A21-A014-F330226572E0}"/>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95" name="Line 66">
            <a:extLst>
              <a:ext uri="{FF2B5EF4-FFF2-40B4-BE49-F238E27FC236}">
                <a16:creationId xmlns:a16="http://schemas.microsoft.com/office/drawing/2014/main" id="{B55E8CD0-5D46-4FAC-AE4F-E7C4D80D5EB3}"/>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96" name="Text Box 7">
            <a:extLst>
              <a:ext uri="{FF2B5EF4-FFF2-40B4-BE49-F238E27FC236}">
                <a16:creationId xmlns:a16="http://schemas.microsoft.com/office/drawing/2014/main" id="{E2C556C6-9CAF-4CB5-BF28-1B0C92A71C12}"/>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7" name="Line 58">
            <a:extLst>
              <a:ext uri="{FF2B5EF4-FFF2-40B4-BE49-F238E27FC236}">
                <a16:creationId xmlns:a16="http://schemas.microsoft.com/office/drawing/2014/main" id="{AA59E946-D529-4AF6-9DA0-E2448A0A0839}"/>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98" name="Line 62">
            <a:extLst>
              <a:ext uri="{FF2B5EF4-FFF2-40B4-BE49-F238E27FC236}">
                <a16:creationId xmlns:a16="http://schemas.microsoft.com/office/drawing/2014/main" id="{AD62B4B9-4927-4852-9C3D-6243E1350B42}"/>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99" name="Line 64">
            <a:extLst>
              <a:ext uri="{FF2B5EF4-FFF2-40B4-BE49-F238E27FC236}">
                <a16:creationId xmlns:a16="http://schemas.microsoft.com/office/drawing/2014/main" id="{6D2D4A0F-3D7A-4247-92BC-68FB09C17197}"/>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100" name="Line 66">
            <a:extLst>
              <a:ext uri="{FF2B5EF4-FFF2-40B4-BE49-F238E27FC236}">
                <a16:creationId xmlns:a16="http://schemas.microsoft.com/office/drawing/2014/main" id="{6BB3BC33-3A1F-45EE-9E57-AD18AFCAB685}"/>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sp>
        <p:nvSpPr>
          <p:cNvPr id="103" name="Text Box 77">
            <a:extLst>
              <a:ext uri="{FF2B5EF4-FFF2-40B4-BE49-F238E27FC236}">
                <a16:creationId xmlns:a16="http://schemas.microsoft.com/office/drawing/2014/main" id="{AF5C16DC-9162-46F1-A9FA-98110D065A4B}"/>
              </a:ext>
            </a:extLst>
          </p:cNvPr>
          <p:cNvSpPr txBox="1">
            <a:spLocks noChangeArrowheads="1"/>
          </p:cNvSpPr>
          <p:nvPr/>
        </p:nvSpPr>
        <p:spPr bwMode="auto">
          <a:xfrm>
            <a:off x="72720" y="195058"/>
            <a:ext cx="8356601" cy="1692771"/>
          </a:xfrm>
          <a:prstGeom prst="rect">
            <a:avLst/>
          </a:prstGeom>
          <a:noFill/>
          <a:ln w="9525">
            <a:noFill/>
            <a:miter lim="800000"/>
            <a:headEnd/>
            <a:tailEnd/>
          </a:ln>
        </p:spPr>
        <p:txBody>
          <a:bodyPr wrap="square">
            <a:spAutoFit/>
          </a:bodyPr>
          <a:lstStyle/>
          <a:p>
            <a:r>
              <a:rPr lang="en-GB" altLang="ja-JP" sz="2800" dirty="0">
                <a:ea typeface="ＭＳ Ｐゴシック" pitchFamily="34" charset="-128"/>
              </a:rPr>
              <a:t>Chart 14 -</a:t>
            </a:r>
            <a:r>
              <a:rPr lang="en-GB" altLang="ja-JP" sz="2800" dirty="0">
                <a:solidFill>
                  <a:srgbClr val="0066CC"/>
                </a:solidFill>
                <a:ea typeface="ＭＳ Ｐゴシック" pitchFamily="34" charset="-128"/>
              </a:rPr>
              <a:t> </a:t>
            </a:r>
            <a:r>
              <a:rPr lang="en-GB" altLang="ja-JP" sz="2800" dirty="0">
                <a:solidFill>
                  <a:srgbClr val="0066CC"/>
                </a:solidFill>
                <a:ea typeface="ＭＳ Ｐゴシック" charset="-128"/>
              </a:rPr>
              <a:t>Outstanding Payments to Member States</a:t>
            </a:r>
          </a:p>
          <a:p>
            <a:r>
              <a:rPr lang="en-GB" altLang="ja-JP" sz="2000" dirty="0">
                <a:ea typeface="ＭＳ Ｐゴシック" charset="-128"/>
              </a:rPr>
              <a:t>2019 Outstanding Payments (</a:t>
            </a:r>
            <a:r>
              <a:rPr lang="en-US" altLang="ja-JP" sz="2000" dirty="0">
                <a:ea typeface="ＭＳ Ｐゴシック" charset="-128"/>
              </a:rPr>
              <a:t>US$ millions)</a:t>
            </a:r>
            <a:r>
              <a:rPr lang="en-GB" altLang="ja-JP" sz="2000" dirty="0">
                <a:solidFill>
                  <a:srgbClr val="0066FF"/>
                </a:solidFill>
                <a:ea typeface="ＭＳ Ｐゴシック" charset="-128"/>
              </a:rPr>
              <a:t> </a:t>
            </a:r>
          </a:p>
          <a:p>
            <a:endParaRPr lang="en-GB" altLang="ja-JP" sz="2000" dirty="0">
              <a:ea typeface="ＭＳ Ｐゴシック" charset="-128"/>
            </a:endParaRPr>
          </a:p>
          <a:p>
            <a:endParaRPr lang="ja-JP" altLang="en-GB" sz="3600" dirty="0">
              <a:solidFill>
                <a:srgbClr val="0066CC"/>
              </a:solidFill>
              <a:ea typeface="ＭＳ Ｐゴシック" charset="-128"/>
            </a:endParaRPr>
          </a:p>
        </p:txBody>
      </p:sp>
      <p:sp>
        <p:nvSpPr>
          <p:cNvPr id="49" name="Text Box 7">
            <a:extLst>
              <a:ext uri="{FF2B5EF4-FFF2-40B4-BE49-F238E27FC236}">
                <a16:creationId xmlns:a16="http://schemas.microsoft.com/office/drawing/2014/main" id="{67E730B2-5C5C-4F65-AF41-46C03EAAD659}"/>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0" name="Line 58">
            <a:extLst>
              <a:ext uri="{FF2B5EF4-FFF2-40B4-BE49-F238E27FC236}">
                <a16:creationId xmlns:a16="http://schemas.microsoft.com/office/drawing/2014/main" id="{2F5F0C6D-90A4-4FF9-A3E2-DDD444B0089B}"/>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51" name="Line 62">
            <a:extLst>
              <a:ext uri="{FF2B5EF4-FFF2-40B4-BE49-F238E27FC236}">
                <a16:creationId xmlns:a16="http://schemas.microsoft.com/office/drawing/2014/main" id="{5609E421-F7B5-46CD-A34C-FF1A3601B3E8}"/>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52" name="Line 64">
            <a:extLst>
              <a:ext uri="{FF2B5EF4-FFF2-40B4-BE49-F238E27FC236}">
                <a16:creationId xmlns:a16="http://schemas.microsoft.com/office/drawing/2014/main" id="{8F297DD5-91A0-4C90-8925-CA725133E0BD}"/>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53" name="Line 66">
            <a:extLst>
              <a:ext uri="{FF2B5EF4-FFF2-40B4-BE49-F238E27FC236}">
                <a16:creationId xmlns:a16="http://schemas.microsoft.com/office/drawing/2014/main" id="{F4447B58-0990-4EDC-AF19-B16609D8DD08}"/>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54" name="Line 68">
            <a:extLst>
              <a:ext uri="{FF2B5EF4-FFF2-40B4-BE49-F238E27FC236}">
                <a16:creationId xmlns:a16="http://schemas.microsoft.com/office/drawing/2014/main" id="{B2BE1308-656A-43AB-AB2C-045EDE7C9CD8}"/>
              </a:ext>
            </a:extLst>
          </p:cNvPr>
          <p:cNvSpPr>
            <a:spLocks noChangeShapeType="1"/>
          </p:cNvSpPr>
          <p:nvPr/>
        </p:nvSpPr>
        <p:spPr bwMode="auto">
          <a:xfrm>
            <a:off x="6330950" y="1614487"/>
            <a:ext cx="1609725" cy="0"/>
          </a:xfrm>
          <a:prstGeom prst="line">
            <a:avLst/>
          </a:prstGeom>
          <a:noFill/>
          <a:ln w="9525">
            <a:noFill/>
            <a:round/>
            <a:headEnd/>
            <a:tailEnd/>
          </a:ln>
        </p:spPr>
        <p:txBody>
          <a:bodyPr wrap="none"/>
          <a:lstStyle/>
          <a:p>
            <a:endParaRPr lang="en-US"/>
          </a:p>
        </p:txBody>
      </p:sp>
      <p:sp>
        <p:nvSpPr>
          <p:cNvPr id="56" name="Text Box 7">
            <a:extLst>
              <a:ext uri="{FF2B5EF4-FFF2-40B4-BE49-F238E27FC236}">
                <a16:creationId xmlns:a16="http://schemas.microsoft.com/office/drawing/2014/main" id="{F370AF45-0047-4D96-8FC3-0B2EC54E362B}"/>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7" name="Line 58">
            <a:extLst>
              <a:ext uri="{FF2B5EF4-FFF2-40B4-BE49-F238E27FC236}">
                <a16:creationId xmlns:a16="http://schemas.microsoft.com/office/drawing/2014/main" id="{252DDA87-0404-4ADE-9319-8B5B0AF5FF3D}"/>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58" name="Line 62">
            <a:extLst>
              <a:ext uri="{FF2B5EF4-FFF2-40B4-BE49-F238E27FC236}">
                <a16:creationId xmlns:a16="http://schemas.microsoft.com/office/drawing/2014/main" id="{9C64252A-C374-4DFE-BC33-FC991900ED1D}"/>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104" name="Line 64">
            <a:extLst>
              <a:ext uri="{FF2B5EF4-FFF2-40B4-BE49-F238E27FC236}">
                <a16:creationId xmlns:a16="http://schemas.microsoft.com/office/drawing/2014/main" id="{FA3680A5-D6B9-4F4F-85CB-AB6323A73217}"/>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105" name="Line 66">
            <a:extLst>
              <a:ext uri="{FF2B5EF4-FFF2-40B4-BE49-F238E27FC236}">
                <a16:creationId xmlns:a16="http://schemas.microsoft.com/office/drawing/2014/main" id="{3FA25545-33DE-481A-84CB-35C05A1E6C20}"/>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sp>
        <p:nvSpPr>
          <p:cNvPr id="106" name="Line 68">
            <a:extLst>
              <a:ext uri="{FF2B5EF4-FFF2-40B4-BE49-F238E27FC236}">
                <a16:creationId xmlns:a16="http://schemas.microsoft.com/office/drawing/2014/main" id="{A5826528-FBA0-4A65-81A3-8C35FB48006E}"/>
              </a:ext>
            </a:extLst>
          </p:cNvPr>
          <p:cNvSpPr>
            <a:spLocks noChangeShapeType="1"/>
          </p:cNvSpPr>
          <p:nvPr/>
        </p:nvSpPr>
        <p:spPr bwMode="auto">
          <a:xfrm>
            <a:off x="6178550" y="1614487"/>
            <a:ext cx="1609725" cy="0"/>
          </a:xfrm>
          <a:prstGeom prst="line">
            <a:avLst/>
          </a:prstGeom>
          <a:noFill/>
          <a:ln w="9525">
            <a:noFill/>
            <a:round/>
            <a:headEnd/>
            <a:tailEnd/>
          </a:ln>
        </p:spPr>
        <p:txBody>
          <a:bodyPr wrap="none"/>
          <a:lstStyle/>
          <a:p>
            <a:endParaRPr lang="en-US"/>
          </a:p>
        </p:txBody>
      </p:sp>
      <p:pic>
        <p:nvPicPr>
          <p:cNvPr id="107" name="Picture 4">
            <a:extLst>
              <a:ext uri="{FF2B5EF4-FFF2-40B4-BE49-F238E27FC236}">
                <a16:creationId xmlns:a16="http://schemas.microsoft.com/office/drawing/2014/main" id="{2B3F4718-3EEC-4410-91D2-2AE92687E520}"/>
              </a:ext>
            </a:extLst>
          </p:cNvPr>
          <p:cNvPicPr>
            <a:picLocks noChangeAspect="1" noChangeArrowheads="1"/>
          </p:cNvPicPr>
          <p:nvPr/>
        </p:nvPicPr>
        <p:blipFill>
          <a:blip r:embed="rId2"/>
          <a:srcRect/>
          <a:stretch>
            <a:fillRect/>
          </a:stretch>
        </p:blipFill>
        <p:spPr bwMode="auto">
          <a:xfrm>
            <a:off x="7867650" y="547687"/>
            <a:ext cx="1066800" cy="960438"/>
          </a:xfrm>
          <a:prstGeom prst="rect">
            <a:avLst/>
          </a:prstGeom>
          <a:noFill/>
          <a:ln w="9525">
            <a:noFill/>
            <a:miter lim="800000"/>
            <a:headEnd/>
            <a:tailEnd/>
          </a:ln>
        </p:spPr>
      </p:pic>
      <p:sp>
        <p:nvSpPr>
          <p:cNvPr id="116" name="Text Box 7">
            <a:extLst>
              <a:ext uri="{FF2B5EF4-FFF2-40B4-BE49-F238E27FC236}">
                <a16:creationId xmlns:a16="http://schemas.microsoft.com/office/drawing/2014/main" id="{32563B5C-B7F7-4A80-B167-48E739886AD8}"/>
              </a:ext>
            </a:extLst>
          </p:cNvPr>
          <p:cNvSpPr txBox="1">
            <a:spLocks noChangeArrowheads="1"/>
          </p:cNvSpPr>
          <p:nvPr/>
        </p:nvSpPr>
        <p:spPr bwMode="auto">
          <a:xfrm>
            <a:off x="10092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17" name="Line 58">
            <a:extLst>
              <a:ext uri="{FF2B5EF4-FFF2-40B4-BE49-F238E27FC236}">
                <a16:creationId xmlns:a16="http://schemas.microsoft.com/office/drawing/2014/main" id="{B47048C0-482D-4093-A0B4-1E305163E61A}"/>
              </a:ext>
            </a:extLst>
          </p:cNvPr>
          <p:cNvSpPr>
            <a:spLocks noChangeShapeType="1"/>
          </p:cNvSpPr>
          <p:nvPr/>
        </p:nvSpPr>
        <p:spPr bwMode="auto">
          <a:xfrm>
            <a:off x="34557" y="1781174"/>
            <a:ext cx="1487488" cy="0"/>
          </a:xfrm>
          <a:prstGeom prst="line">
            <a:avLst/>
          </a:prstGeom>
          <a:noFill/>
          <a:ln w="9525">
            <a:noFill/>
            <a:round/>
            <a:headEnd/>
            <a:tailEnd/>
          </a:ln>
        </p:spPr>
        <p:txBody>
          <a:bodyPr wrap="none"/>
          <a:lstStyle/>
          <a:p>
            <a:endParaRPr lang="en-US"/>
          </a:p>
        </p:txBody>
      </p:sp>
      <p:sp>
        <p:nvSpPr>
          <p:cNvPr id="118" name="Line 62">
            <a:extLst>
              <a:ext uri="{FF2B5EF4-FFF2-40B4-BE49-F238E27FC236}">
                <a16:creationId xmlns:a16="http://schemas.microsoft.com/office/drawing/2014/main" id="{557701F3-45CA-4B6C-96C1-D16D88859A4E}"/>
              </a:ext>
            </a:extLst>
          </p:cNvPr>
          <p:cNvSpPr>
            <a:spLocks noChangeShapeType="1"/>
          </p:cNvSpPr>
          <p:nvPr/>
        </p:nvSpPr>
        <p:spPr bwMode="auto">
          <a:xfrm>
            <a:off x="1522045" y="1781174"/>
            <a:ext cx="1558925" cy="0"/>
          </a:xfrm>
          <a:prstGeom prst="line">
            <a:avLst/>
          </a:prstGeom>
          <a:noFill/>
          <a:ln w="9525">
            <a:noFill/>
            <a:round/>
            <a:headEnd/>
            <a:tailEnd/>
          </a:ln>
        </p:spPr>
        <p:txBody>
          <a:bodyPr wrap="none"/>
          <a:lstStyle/>
          <a:p>
            <a:endParaRPr lang="en-US"/>
          </a:p>
        </p:txBody>
      </p:sp>
      <p:sp>
        <p:nvSpPr>
          <p:cNvPr id="119" name="Line 64">
            <a:extLst>
              <a:ext uri="{FF2B5EF4-FFF2-40B4-BE49-F238E27FC236}">
                <a16:creationId xmlns:a16="http://schemas.microsoft.com/office/drawing/2014/main" id="{2ADA1E7D-6853-4D8B-AB9D-747722E8B5BF}"/>
              </a:ext>
            </a:extLst>
          </p:cNvPr>
          <p:cNvSpPr>
            <a:spLocks noChangeShapeType="1"/>
          </p:cNvSpPr>
          <p:nvPr/>
        </p:nvSpPr>
        <p:spPr bwMode="auto">
          <a:xfrm>
            <a:off x="3080970" y="1781174"/>
            <a:ext cx="1558925" cy="0"/>
          </a:xfrm>
          <a:prstGeom prst="line">
            <a:avLst/>
          </a:prstGeom>
          <a:noFill/>
          <a:ln w="9525">
            <a:noFill/>
            <a:round/>
            <a:headEnd/>
            <a:tailEnd/>
          </a:ln>
        </p:spPr>
        <p:txBody>
          <a:bodyPr wrap="none"/>
          <a:lstStyle/>
          <a:p>
            <a:endParaRPr lang="en-US"/>
          </a:p>
        </p:txBody>
      </p:sp>
      <p:sp>
        <p:nvSpPr>
          <p:cNvPr id="120" name="Line 66">
            <a:extLst>
              <a:ext uri="{FF2B5EF4-FFF2-40B4-BE49-F238E27FC236}">
                <a16:creationId xmlns:a16="http://schemas.microsoft.com/office/drawing/2014/main" id="{9A363D40-F58B-492C-AFFB-4A8F6527801C}"/>
              </a:ext>
            </a:extLst>
          </p:cNvPr>
          <p:cNvSpPr>
            <a:spLocks noChangeShapeType="1"/>
          </p:cNvSpPr>
          <p:nvPr/>
        </p:nvSpPr>
        <p:spPr bwMode="auto">
          <a:xfrm>
            <a:off x="4639895" y="1781174"/>
            <a:ext cx="1557337" cy="0"/>
          </a:xfrm>
          <a:prstGeom prst="line">
            <a:avLst/>
          </a:prstGeom>
          <a:noFill/>
          <a:ln w="9525">
            <a:noFill/>
            <a:round/>
            <a:headEnd/>
            <a:tailEnd/>
          </a:ln>
        </p:spPr>
        <p:txBody>
          <a:bodyPr wrap="none"/>
          <a:lstStyle/>
          <a:p>
            <a:endParaRPr lang="en-US"/>
          </a:p>
        </p:txBody>
      </p:sp>
      <p:sp>
        <p:nvSpPr>
          <p:cNvPr id="121" name="Text Box 7">
            <a:extLst>
              <a:ext uri="{FF2B5EF4-FFF2-40B4-BE49-F238E27FC236}">
                <a16:creationId xmlns:a16="http://schemas.microsoft.com/office/drawing/2014/main" id="{648D50B6-479E-4608-AD71-B1DAEC49C754}"/>
              </a:ext>
            </a:extLst>
          </p:cNvPr>
          <p:cNvSpPr txBox="1">
            <a:spLocks noChangeArrowheads="1"/>
          </p:cNvSpPr>
          <p:nvPr/>
        </p:nvSpPr>
        <p:spPr bwMode="auto">
          <a:xfrm>
            <a:off x="8568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23" name="Line 62">
            <a:extLst>
              <a:ext uri="{FF2B5EF4-FFF2-40B4-BE49-F238E27FC236}">
                <a16:creationId xmlns:a16="http://schemas.microsoft.com/office/drawing/2014/main" id="{81004A20-9FF7-4CE6-A8EC-3D85702C189F}"/>
              </a:ext>
            </a:extLst>
          </p:cNvPr>
          <p:cNvSpPr>
            <a:spLocks noChangeShapeType="1"/>
          </p:cNvSpPr>
          <p:nvPr/>
        </p:nvSpPr>
        <p:spPr bwMode="auto">
          <a:xfrm>
            <a:off x="1369645" y="1781174"/>
            <a:ext cx="1558925" cy="0"/>
          </a:xfrm>
          <a:prstGeom prst="line">
            <a:avLst/>
          </a:prstGeom>
          <a:noFill/>
          <a:ln w="9525">
            <a:noFill/>
            <a:round/>
            <a:headEnd/>
            <a:tailEnd/>
          </a:ln>
        </p:spPr>
        <p:txBody>
          <a:bodyPr wrap="none"/>
          <a:lstStyle/>
          <a:p>
            <a:endParaRPr lang="en-US"/>
          </a:p>
        </p:txBody>
      </p:sp>
      <p:sp>
        <p:nvSpPr>
          <p:cNvPr id="124" name="Line 64">
            <a:extLst>
              <a:ext uri="{FF2B5EF4-FFF2-40B4-BE49-F238E27FC236}">
                <a16:creationId xmlns:a16="http://schemas.microsoft.com/office/drawing/2014/main" id="{4C34B4E2-A5A1-4337-969B-20531128BAA5}"/>
              </a:ext>
            </a:extLst>
          </p:cNvPr>
          <p:cNvSpPr>
            <a:spLocks noChangeShapeType="1"/>
          </p:cNvSpPr>
          <p:nvPr/>
        </p:nvSpPr>
        <p:spPr bwMode="auto">
          <a:xfrm>
            <a:off x="2928570" y="1781174"/>
            <a:ext cx="1558925" cy="0"/>
          </a:xfrm>
          <a:prstGeom prst="line">
            <a:avLst/>
          </a:prstGeom>
          <a:noFill/>
          <a:ln w="9525">
            <a:noFill/>
            <a:round/>
            <a:headEnd/>
            <a:tailEnd/>
          </a:ln>
        </p:spPr>
        <p:txBody>
          <a:bodyPr wrap="none"/>
          <a:lstStyle/>
          <a:p>
            <a:endParaRPr lang="en-US"/>
          </a:p>
        </p:txBody>
      </p:sp>
      <p:sp>
        <p:nvSpPr>
          <p:cNvPr id="125" name="Line 66">
            <a:extLst>
              <a:ext uri="{FF2B5EF4-FFF2-40B4-BE49-F238E27FC236}">
                <a16:creationId xmlns:a16="http://schemas.microsoft.com/office/drawing/2014/main" id="{880866D7-A101-4705-AEC1-901A69EE244E}"/>
              </a:ext>
            </a:extLst>
          </p:cNvPr>
          <p:cNvSpPr>
            <a:spLocks noChangeShapeType="1"/>
          </p:cNvSpPr>
          <p:nvPr/>
        </p:nvSpPr>
        <p:spPr bwMode="auto">
          <a:xfrm>
            <a:off x="4487495" y="1781174"/>
            <a:ext cx="1557337" cy="0"/>
          </a:xfrm>
          <a:prstGeom prst="line">
            <a:avLst/>
          </a:prstGeom>
          <a:noFill/>
          <a:ln w="9525">
            <a:noFill/>
            <a:round/>
            <a:headEnd/>
            <a:tailEnd/>
          </a:ln>
        </p:spPr>
        <p:txBody>
          <a:bodyPr wrap="none"/>
          <a:lstStyle/>
          <a:p>
            <a:endParaRPr lang="en-US"/>
          </a:p>
        </p:txBody>
      </p:sp>
      <p:sp>
        <p:nvSpPr>
          <p:cNvPr id="126" name="Text Box 7">
            <a:extLst>
              <a:ext uri="{FF2B5EF4-FFF2-40B4-BE49-F238E27FC236}">
                <a16:creationId xmlns:a16="http://schemas.microsoft.com/office/drawing/2014/main" id="{31784086-9FB0-4D68-B0BC-659CC28BB024}"/>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27" name="Line 58">
            <a:extLst>
              <a:ext uri="{FF2B5EF4-FFF2-40B4-BE49-F238E27FC236}">
                <a16:creationId xmlns:a16="http://schemas.microsoft.com/office/drawing/2014/main" id="{2178D754-2D86-4754-84E6-B87446E479E6}"/>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128" name="Line 62">
            <a:extLst>
              <a:ext uri="{FF2B5EF4-FFF2-40B4-BE49-F238E27FC236}">
                <a16:creationId xmlns:a16="http://schemas.microsoft.com/office/drawing/2014/main" id="{EDD0641A-6653-4022-9116-E6EAABD4AA84}"/>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129" name="Line 64">
            <a:extLst>
              <a:ext uri="{FF2B5EF4-FFF2-40B4-BE49-F238E27FC236}">
                <a16:creationId xmlns:a16="http://schemas.microsoft.com/office/drawing/2014/main" id="{B5636D05-0DD2-4665-B190-BD5AE4444303}"/>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130" name="Line 66">
            <a:extLst>
              <a:ext uri="{FF2B5EF4-FFF2-40B4-BE49-F238E27FC236}">
                <a16:creationId xmlns:a16="http://schemas.microsoft.com/office/drawing/2014/main" id="{17889B4C-91FD-4337-BBF8-294DA699E396}"/>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131" name="Text Box 7">
            <a:extLst>
              <a:ext uri="{FF2B5EF4-FFF2-40B4-BE49-F238E27FC236}">
                <a16:creationId xmlns:a16="http://schemas.microsoft.com/office/drawing/2014/main" id="{1773BA3D-6F7F-4421-9D06-1B8531E6737F}"/>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32" name="Line 58">
            <a:extLst>
              <a:ext uri="{FF2B5EF4-FFF2-40B4-BE49-F238E27FC236}">
                <a16:creationId xmlns:a16="http://schemas.microsoft.com/office/drawing/2014/main" id="{7D1DB701-CE9E-42A6-B41F-079116335739}"/>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133" name="Line 62">
            <a:extLst>
              <a:ext uri="{FF2B5EF4-FFF2-40B4-BE49-F238E27FC236}">
                <a16:creationId xmlns:a16="http://schemas.microsoft.com/office/drawing/2014/main" id="{3696D8ED-04AD-49D8-9963-DF62D7CA1E08}"/>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134" name="Line 64">
            <a:extLst>
              <a:ext uri="{FF2B5EF4-FFF2-40B4-BE49-F238E27FC236}">
                <a16:creationId xmlns:a16="http://schemas.microsoft.com/office/drawing/2014/main" id="{2DA2840C-7F1D-4C74-9916-CEFBCE79141B}"/>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135" name="Line 66">
            <a:extLst>
              <a:ext uri="{FF2B5EF4-FFF2-40B4-BE49-F238E27FC236}">
                <a16:creationId xmlns:a16="http://schemas.microsoft.com/office/drawing/2014/main" id="{EFB74E2C-B770-4DD8-ACC0-F089924BEE9F}"/>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sp>
        <p:nvSpPr>
          <p:cNvPr id="108" name="Text Box 140">
            <a:extLst>
              <a:ext uri="{FF2B5EF4-FFF2-40B4-BE49-F238E27FC236}">
                <a16:creationId xmlns:a16="http://schemas.microsoft.com/office/drawing/2014/main" id="{1D9CF568-22AC-4945-9C65-2CC1939DB092}"/>
              </a:ext>
            </a:extLst>
          </p:cNvPr>
          <p:cNvSpPr txBox="1">
            <a:spLocks noChangeArrowheads="1"/>
          </p:cNvSpPr>
          <p:nvPr/>
        </p:nvSpPr>
        <p:spPr bwMode="auto">
          <a:xfrm>
            <a:off x="247650" y="4889110"/>
            <a:ext cx="7162800" cy="1905778"/>
          </a:xfrm>
          <a:prstGeom prst="rect">
            <a:avLst/>
          </a:prstGeom>
          <a:noFill/>
          <a:ln w="9525">
            <a:noFill/>
            <a:miter lim="800000"/>
            <a:headEnd/>
            <a:tailEnd/>
          </a:ln>
        </p:spPr>
        <p:txBody>
          <a:bodyPr>
            <a:spAutoFit/>
          </a:bodyPr>
          <a:lstStyle/>
          <a:p>
            <a:pPr>
              <a:lnSpc>
                <a:spcPct val="80000"/>
              </a:lnSpc>
              <a:spcBef>
                <a:spcPct val="20000"/>
              </a:spcBef>
            </a:pPr>
            <a:r>
              <a:rPr lang="en-GB" altLang="ja-JP" baseline="30000" dirty="0">
                <a:ea typeface="ＭＳ Ｐゴシック" charset="-128"/>
              </a:rPr>
              <a:t>a</a:t>
            </a:r>
            <a:r>
              <a:rPr lang="en-GB" altLang="ja-JP" sz="1200" dirty="0">
                <a:ea typeface="ＭＳ Ｐゴシック" charset="-128"/>
              </a:rPr>
              <a:t> Payments for troops/formed police unit costs are current for all missions up to January 2019 except MONUSCO, UNMISS, MINUJUSTH, MINUSMA and MINURSO.  Payments for COE for active missions are current up to December 2018  except for MONUSCO, UNMISS, MINUJUSTH, UNSOS and MINURSO. The liabilities includes current dues up to 31 March 2019 which will become payable in quarterly payment cycle in June 2019.</a:t>
            </a:r>
            <a:endParaRPr lang="en-GB" altLang="ja-JP" sz="1200" baseline="30000" dirty="0">
              <a:ea typeface="ＭＳ Ｐゴシック" charset="-128"/>
            </a:endParaRPr>
          </a:p>
          <a:p>
            <a:pPr>
              <a:lnSpc>
                <a:spcPct val="80000"/>
              </a:lnSpc>
              <a:spcBef>
                <a:spcPct val="20000"/>
              </a:spcBef>
            </a:pPr>
            <a:endParaRPr lang="en-GB" altLang="ja-JP" sz="1200" dirty="0">
              <a:ea typeface="ＭＳ Ｐゴシック" charset="-128"/>
            </a:endParaRPr>
          </a:p>
          <a:p>
            <a:pPr lvl="0">
              <a:lnSpc>
                <a:spcPct val="80000"/>
              </a:lnSpc>
              <a:spcBef>
                <a:spcPct val="20000"/>
              </a:spcBef>
            </a:pPr>
            <a:r>
              <a:rPr lang="en-GB" altLang="ja-JP" sz="1200" baseline="30000" dirty="0">
                <a:ea typeface="ＭＳ Ｐゴシック" charset="-128"/>
              </a:rPr>
              <a:t>b </a:t>
            </a:r>
            <a:r>
              <a:rPr lang="en-GB" sz="1200" dirty="0">
                <a:ea typeface="ＭＳ Ｐゴシック" charset="-128"/>
              </a:rPr>
              <a:t>Claims awaiting MOU signature (estimated at $162 million), and arrears ($74 million) and current claims that are being certified ($348 million) will become payable in the June 2019 quarterly cycle.</a:t>
            </a:r>
            <a:endParaRPr lang="en-GB" altLang="ja-JP" sz="1200" dirty="0">
              <a:ea typeface="ＭＳ Ｐゴシック" charset="-128"/>
            </a:endParaRPr>
          </a:p>
          <a:p>
            <a:pPr lvl="0">
              <a:lnSpc>
                <a:spcPct val="80000"/>
              </a:lnSpc>
              <a:spcBef>
                <a:spcPct val="20000"/>
              </a:spcBef>
            </a:pPr>
            <a:r>
              <a:rPr lang="en-GB" altLang="ja-JP" sz="1200" dirty="0">
                <a:ea typeface="ＭＳ Ｐゴシック" charset="-128"/>
              </a:rPr>
              <a:t>   </a:t>
            </a:r>
          </a:p>
          <a:p>
            <a:pPr>
              <a:lnSpc>
                <a:spcPct val="80000"/>
              </a:lnSpc>
              <a:spcBef>
                <a:spcPct val="20000"/>
              </a:spcBef>
            </a:pPr>
            <a:r>
              <a:rPr lang="en-GB" altLang="ja-JP" baseline="30000" dirty="0">
                <a:ea typeface="ＭＳ Ｐゴシック" charset="-128"/>
              </a:rPr>
              <a:t>c </a:t>
            </a:r>
            <a:r>
              <a:rPr lang="en-GB" altLang="ja-JP" sz="1200" dirty="0">
                <a:ea typeface="ＭＳ Ｐゴシック" charset="-128"/>
              </a:rPr>
              <a:t>Does not include Letters of Assist  and death and disability claim costs which have balances of $178 million and $8 million respectively as at  30 April 2019.</a:t>
            </a:r>
          </a:p>
          <a:p>
            <a:pPr>
              <a:lnSpc>
                <a:spcPct val="80000"/>
              </a:lnSpc>
              <a:spcBef>
                <a:spcPct val="20000"/>
              </a:spcBef>
            </a:pPr>
            <a:endParaRPr lang="en-GB" altLang="ja-JP" sz="1200" dirty="0">
              <a:ea typeface="ＭＳ Ｐゴシック" charset="-128"/>
            </a:endParaRPr>
          </a:p>
        </p:txBody>
      </p:sp>
      <p:graphicFrame>
        <p:nvGraphicFramePr>
          <p:cNvPr id="5" name="Table 4">
            <a:extLst>
              <a:ext uri="{FF2B5EF4-FFF2-40B4-BE49-F238E27FC236}">
                <a16:creationId xmlns:a16="http://schemas.microsoft.com/office/drawing/2014/main" id="{7CD0234D-392B-473D-8F35-8CF3D774EE38}"/>
              </a:ext>
            </a:extLst>
          </p:cNvPr>
          <p:cNvGraphicFramePr>
            <a:graphicFrameLocks noGrp="1"/>
          </p:cNvGraphicFramePr>
          <p:nvPr>
            <p:extLst>
              <p:ext uri="{D42A27DB-BD31-4B8C-83A1-F6EECF244321}">
                <p14:modId xmlns:p14="http://schemas.microsoft.com/office/powerpoint/2010/main" val="1640452810"/>
              </p:ext>
            </p:extLst>
          </p:nvPr>
        </p:nvGraphicFramePr>
        <p:xfrm>
          <a:off x="247650" y="1716173"/>
          <a:ext cx="7188200" cy="2840752"/>
        </p:xfrm>
        <a:graphic>
          <a:graphicData uri="http://schemas.openxmlformats.org/drawingml/2006/table">
            <a:tbl>
              <a:tblPr/>
              <a:tblGrid>
                <a:gridCol w="2921000">
                  <a:extLst>
                    <a:ext uri="{9D8B030D-6E8A-4147-A177-3AD203B41FA5}">
                      <a16:colId xmlns:a16="http://schemas.microsoft.com/office/drawing/2014/main" val="2984802583"/>
                    </a:ext>
                  </a:extLst>
                </a:gridCol>
                <a:gridCol w="1041400">
                  <a:extLst>
                    <a:ext uri="{9D8B030D-6E8A-4147-A177-3AD203B41FA5}">
                      <a16:colId xmlns:a16="http://schemas.microsoft.com/office/drawing/2014/main" val="1763074920"/>
                    </a:ext>
                  </a:extLst>
                </a:gridCol>
                <a:gridCol w="1028700">
                  <a:extLst>
                    <a:ext uri="{9D8B030D-6E8A-4147-A177-3AD203B41FA5}">
                      <a16:colId xmlns:a16="http://schemas.microsoft.com/office/drawing/2014/main" val="1666309559"/>
                    </a:ext>
                  </a:extLst>
                </a:gridCol>
                <a:gridCol w="1041400">
                  <a:extLst>
                    <a:ext uri="{9D8B030D-6E8A-4147-A177-3AD203B41FA5}">
                      <a16:colId xmlns:a16="http://schemas.microsoft.com/office/drawing/2014/main" val="3594450492"/>
                    </a:ext>
                  </a:extLst>
                </a:gridCol>
                <a:gridCol w="1155700">
                  <a:extLst>
                    <a:ext uri="{9D8B030D-6E8A-4147-A177-3AD203B41FA5}">
                      <a16:colId xmlns:a16="http://schemas.microsoft.com/office/drawing/2014/main" val="2049948665"/>
                    </a:ext>
                  </a:extLst>
                </a:gridCol>
              </a:tblGrid>
              <a:tr h="355094">
                <a:tc>
                  <a:txBody>
                    <a:bodyPr/>
                    <a:lstStyle/>
                    <a:p>
                      <a:pPr algn="l"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31-Dec-17</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30-Apr-18</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31-Dec-18</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solidFill>
                            <a:srgbClr val="000000"/>
                          </a:solidFill>
                          <a:effectLst/>
                          <a:latin typeface="Calibri" panose="020F0502020204030204" pitchFamily="34" charset="0"/>
                        </a:rPr>
                        <a:t>30-Apr-19</a:t>
                      </a:r>
                      <a:r>
                        <a:rPr lang="en-US" sz="1600" b="1" i="0" u="none" strike="noStrike" baseline="30000" dirty="0">
                          <a:solidFill>
                            <a:srgbClr val="000000"/>
                          </a:solidFill>
                          <a:effectLst/>
                          <a:latin typeface="Calibri" panose="020F0502020204030204" pitchFamily="34" charset="0"/>
                        </a:rPr>
                        <a:t>a</a:t>
                      </a:r>
                      <a:r>
                        <a:rPr lang="en-US" sz="1600" b="1" i="0" u="none" strike="noStrike" dirty="0">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7484487"/>
                  </a:ext>
                </a:extLst>
              </a:tr>
              <a:tr h="355094">
                <a:tc>
                  <a:txBody>
                    <a:bodyPr/>
                    <a:lstStyle/>
                    <a:p>
                      <a:pPr algn="l" fontAlgn="b"/>
                      <a:r>
                        <a:rPr lang="en-US" sz="1600" b="0" i="0" u="none" strike="noStrike">
                          <a:solidFill>
                            <a:srgbClr val="000000"/>
                          </a:solidFill>
                          <a:effectLst/>
                          <a:latin typeface="Calibri" panose="020F0502020204030204" pitchFamily="34" charset="0"/>
                        </a:rPr>
                        <a:t>Troops/formed police units</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251</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385</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373</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Calibri" panose="020F0502020204030204" pitchFamily="34" charset="0"/>
                        </a:rPr>
                        <a:t>339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0280597"/>
                  </a:ext>
                </a:extLst>
              </a:tr>
              <a:tr h="355094">
                <a:tc>
                  <a:txBody>
                    <a:bodyPr/>
                    <a:lstStyle/>
                    <a:p>
                      <a:pPr algn="l" fontAlgn="b"/>
                      <a:r>
                        <a:rPr lang="en-US" sz="1600" b="0" i="0" u="none" strike="noStrike" dirty="0">
                          <a:solidFill>
                            <a:srgbClr val="000000"/>
                          </a:solidFill>
                          <a:effectLst/>
                          <a:latin typeface="Calibri" panose="020F0502020204030204" pitchFamily="34" charset="0"/>
                        </a:rPr>
                        <a:t>COE claims (active missions)</a:t>
                      </a:r>
                      <a:r>
                        <a:rPr lang="en-US" sz="1600" b="0" i="0" u="none" strike="noStrike" baseline="30000" dirty="0">
                          <a:solidFill>
                            <a:srgbClr val="000000"/>
                          </a:solidFill>
                          <a:effectLst/>
                          <a:latin typeface="Calibri" panose="020F0502020204030204" pitchFamily="34" charset="0"/>
                        </a:rPr>
                        <a:t>b</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460</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734</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622</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584</a:t>
                      </a:r>
                    </a:p>
                  </a:txBody>
                  <a:tcPr marL="7620" marR="7620" marT="7620" marB="0" anchor="b">
                    <a:lnL>
                      <a:noFill/>
                    </a:lnL>
                    <a:lnR>
                      <a:noFill/>
                    </a:lnR>
                    <a:lnT>
                      <a:noFill/>
                    </a:lnT>
                    <a:lnB>
                      <a:noFill/>
                    </a:lnB>
                  </a:tcPr>
                </a:tc>
                <a:extLst>
                  <a:ext uri="{0D108BD9-81ED-4DB2-BD59-A6C34878D82A}">
                    <a16:rowId xmlns:a16="http://schemas.microsoft.com/office/drawing/2014/main" val="2685145163"/>
                  </a:ext>
                </a:extLst>
              </a:tr>
              <a:tr h="355094">
                <a:tc>
                  <a:txBody>
                    <a:bodyPr/>
                    <a:lstStyle/>
                    <a:p>
                      <a:pPr algn="l" fontAlgn="b"/>
                      <a:r>
                        <a:rPr lang="en-US" sz="1600" b="0" i="0" u="none" strike="noStrike">
                          <a:solidFill>
                            <a:srgbClr val="000000"/>
                          </a:solidFill>
                          <a:effectLst/>
                          <a:latin typeface="Calibri" panose="020F0502020204030204" pitchFamily="34" charset="0"/>
                        </a:rPr>
                        <a:t>COE claims (closed missions)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86</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951662"/>
                  </a:ext>
                </a:extLst>
              </a:tr>
              <a:tr h="355094">
                <a:tc>
                  <a:txBody>
                    <a:bodyPr/>
                    <a:lstStyle/>
                    <a:p>
                      <a:pPr algn="l" fontAlgn="b"/>
                      <a:r>
                        <a:rPr lang="en-US" sz="1600" b="1" i="0" u="none" strike="noStrike" dirty="0" err="1">
                          <a:solidFill>
                            <a:srgbClr val="000000"/>
                          </a:solidFill>
                          <a:effectLst/>
                          <a:latin typeface="Calibri" panose="020F0502020204030204" pitchFamily="34" charset="0"/>
                        </a:rPr>
                        <a:t>Total</a:t>
                      </a:r>
                      <a:r>
                        <a:rPr lang="en-US" sz="1600" b="1" i="0" u="none" strike="noStrike" baseline="30000" dirty="0" err="1">
                          <a:solidFill>
                            <a:srgbClr val="000000"/>
                          </a:solidFill>
                          <a:effectLst/>
                          <a:latin typeface="Calibri" panose="020F0502020204030204" pitchFamily="34" charset="0"/>
                        </a:rPr>
                        <a:t>c</a:t>
                      </a:r>
                      <a:endParaRPr lang="en-US" sz="1600" b="1" i="0" u="none" strike="noStrike" baseline="30000"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797</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1,205</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1,081</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1,009</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843251"/>
                  </a:ext>
                </a:extLst>
              </a:tr>
              <a:tr h="355094">
                <a:tc>
                  <a:txBody>
                    <a:bodyPr/>
                    <a:lstStyle/>
                    <a:p>
                      <a:pPr algn="l" fontAlgn="b"/>
                      <a:r>
                        <a:rPr lang="en-US" sz="1600" b="0" i="1" u="none" strike="noStrike">
                          <a:solidFill>
                            <a:srgbClr val="000000"/>
                          </a:solidFill>
                          <a:effectLst/>
                          <a:latin typeface="Calibri" panose="020F0502020204030204" pitchFamily="34" charset="0"/>
                        </a:rPr>
                        <a:t>Breakdown by status due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36244883"/>
                  </a:ext>
                </a:extLst>
              </a:tr>
              <a:tr h="355094">
                <a:tc>
                  <a:txBody>
                    <a:bodyPr/>
                    <a:lstStyle/>
                    <a:p>
                      <a:pPr algn="l" fontAlgn="b"/>
                      <a:r>
                        <a:rPr lang="en-US" sz="1600" b="0" i="0" u="none" strike="noStrike">
                          <a:solidFill>
                            <a:srgbClr val="000000"/>
                          </a:solidFill>
                          <a:effectLst/>
                          <a:latin typeface="Calibri" panose="020F0502020204030204" pitchFamily="34" charset="0"/>
                        </a:rPr>
                        <a:t>Payments already due</a:t>
                      </a:r>
                    </a:p>
                  </a:txBody>
                  <a:tcPr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108</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362</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340</a:t>
                      </a:r>
                    </a:p>
                  </a:txBody>
                  <a:tcPr marL="7620" marR="7620" marT="762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292</a:t>
                      </a:r>
                    </a:p>
                  </a:txBody>
                  <a:tcPr marL="7620" marR="7620" marT="7620" marB="0" anchor="b">
                    <a:lnL>
                      <a:noFill/>
                    </a:lnL>
                    <a:lnR>
                      <a:noFill/>
                    </a:lnR>
                    <a:lnT>
                      <a:noFill/>
                    </a:lnT>
                    <a:lnB>
                      <a:noFill/>
                    </a:lnB>
                  </a:tcPr>
                </a:tc>
                <a:extLst>
                  <a:ext uri="{0D108BD9-81ED-4DB2-BD59-A6C34878D82A}">
                    <a16:rowId xmlns:a16="http://schemas.microsoft.com/office/drawing/2014/main" val="1797623620"/>
                  </a:ext>
                </a:extLst>
              </a:tr>
              <a:tr h="355094">
                <a:tc>
                  <a:txBody>
                    <a:bodyPr/>
                    <a:lstStyle/>
                    <a:p>
                      <a:pPr algn="l" fontAlgn="b"/>
                      <a:r>
                        <a:rPr lang="en-US" sz="1600" b="0" i="0" u="none" strike="noStrike" dirty="0">
                          <a:solidFill>
                            <a:srgbClr val="000000"/>
                          </a:solidFill>
                          <a:effectLst/>
                          <a:latin typeface="Calibri" panose="020F0502020204030204" pitchFamily="34" charset="0"/>
                        </a:rPr>
                        <a:t>Estimated current liabilities</a:t>
                      </a:r>
                    </a:p>
                  </a:txBody>
                  <a:tcPr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689</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843</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741</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717</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373759"/>
                  </a:ext>
                </a:extLst>
              </a:tr>
            </a:tbl>
          </a:graphicData>
        </a:graphic>
      </p:graphicFrame>
    </p:spTree>
    <p:extLst>
      <p:ext uri="{BB962C8B-B14F-4D97-AF65-F5344CB8AC3E}">
        <p14:creationId xmlns:p14="http://schemas.microsoft.com/office/powerpoint/2010/main" val="2890727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8">
            <a:extLst>
              <a:ext uri="{FF2B5EF4-FFF2-40B4-BE49-F238E27FC236}">
                <a16:creationId xmlns:a16="http://schemas.microsoft.com/office/drawing/2014/main" id="{8AE39F2D-AF91-4E8D-B448-06CC251652F2}"/>
              </a:ext>
            </a:extLst>
          </p:cNvPr>
          <p:cNvSpPr>
            <a:spLocks noChangeShapeType="1"/>
          </p:cNvSpPr>
          <p:nvPr/>
        </p:nvSpPr>
        <p:spPr bwMode="auto">
          <a:xfrm>
            <a:off x="6315075" y="1600200"/>
            <a:ext cx="1609725" cy="0"/>
          </a:xfrm>
          <a:prstGeom prst="line">
            <a:avLst/>
          </a:prstGeom>
          <a:noFill/>
          <a:ln w="9525">
            <a:noFill/>
            <a:round/>
            <a:headEnd/>
            <a:tailEnd/>
          </a:ln>
        </p:spPr>
        <p:txBody>
          <a:bodyPr wrap="none"/>
          <a:lstStyle/>
          <a:p>
            <a:endParaRPr lang="en-US"/>
          </a:p>
        </p:txBody>
      </p:sp>
      <p:sp>
        <p:nvSpPr>
          <p:cNvPr id="12" name="Line 68">
            <a:extLst>
              <a:ext uri="{FF2B5EF4-FFF2-40B4-BE49-F238E27FC236}">
                <a16:creationId xmlns:a16="http://schemas.microsoft.com/office/drawing/2014/main" id="{947E511F-5C62-407F-AC23-525488826F52}"/>
              </a:ext>
            </a:extLst>
          </p:cNvPr>
          <p:cNvSpPr>
            <a:spLocks noChangeShapeType="1"/>
          </p:cNvSpPr>
          <p:nvPr/>
        </p:nvSpPr>
        <p:spPr bwMode="auto">
          <a:xfrm>
            <a:off x="6696075" y="1752600"/>
            <a:ext cx="1609725" cy="0"/>
          </a:xfrm>
          <a:prstGeom prst="line">
            <a:avLst/>
          </a:prstGeom>
          <a:noFill/>
          <a:ln w="9525">
            <a:noFill/>
            <a:round/>
            <a:headEnd/>
            <a:tailEnd/>
          </a:ln>
        </p:spPr>
        <p:txBody>
          <a:bodyPr wrap="none"/>
          <a:lstStyle/>
          <a:p>
            <a:endParaRPr lang="en-US"/>
          </a:p>
        </p:txBody>
      </p:sp>
      <p:sp>
        <p:nvSpPr>
          <p:cNvPr id="18" name="Line 68">
            <a:extLst>
              <a:ext uri="{FF2B5EF4-FFF2-40B4-BE49-F238E27FC236}">
                <a16:creationId xmlns:a16="http://schemas.microsoft.com/office/drawing/2014/main" id="{B3FADFC9-0E45-471A-B575-86502EAD6FF4}"/>
              </a:ext>
            </a:extLst>
          </p:cNvPr>
          <p:cNvSpPr>
            <a:spLocks noChangeShapeType="1"/>
          </p:cNvSpPr>
          <p:nvPr/>
        </p:nvSpPr>
        <p:spPr bwMode="auto">
          <a:xfrm>
            <a:off x="6543675" y="1600200"/>
            <a:ext cx="1609725" cy="0"/>
          </a:xfrm>
          <a:prstGeom prst="line">
            <a:avLst/>
          </a:prstGeom>
          <a:noFill/>
          <a:ln w="9525">
            <a:noFill/>
            <a:round/>
            <a:headEnd/>
            <a:tailEnd/>
          </a:ln>
        </p:spPr>
        <p:txBody>
          <a:bodyPr wrap="none"/>
          <a:lstStyle/>
          <a:p>
            <a:endParaRPr lang="en-US"/>
          </a:p>
        </p:txBody>
      </p:sp>
      <p:pic>
        <p:nvPicPr>
          <p:cNvPr id="19" name="Picture 4">
            <a:extLst>
              <a:ext uri="{FF2B5EF4-FFF2-40B4-BE49-F238E27FC236}">
                <a16:creationId xmlns:a16="http://schemas.microsoft.com/office/drawing/2014/main" id="{0D827060-EAF1-4F15-8B4F-8A7230A892E2}"/>
              </a:ext>
            </a:extLst>
          </p:cNvPr>
          <p:cNvPicPr>
            <a:picLocks noChangeAspect="1" noChangeArrowheads="1"/>
          </p:cNvPicPr>
          <p:nvPr/>
        </p:nvPicPr>
        <p:blipFill>
          <a:blip r:embed="rId2"/>
          <a:srcRect/>
          <a:stretch>
            <a:fillRect/>
          </a:stretch>
        </p:blipFill>
        <p:spPr bwMode="auto">
          <a:xfrm>
            <a:off x="7696200" y="533400"/>
            <a:ext cx="1066800" cy="960438"/>
          </a:xfrm>
          <a:prstGeom prst="rect">
            <a:avLst/>
          </a:prstGeom>
          <a:noFill/>
          <a:ln w="9525">
            <a:noFill/>
            <a:miter lim="800000"/>
            <a:headEnd/>
            <a:tailEnd/>
          </a:ln>
        </p:spPr>
      </p:pic>
      <p:sp>
        <p:nvSpPr>
          <p:cNvPr id="20" name="Text Box 6">
            <a:extLst>
              <a:ext uri="{FF2B5EF4-FFF2-40B4-BE49-F238E27FC236}">
                <a16:creationId xmlns:a16="http://schemas.microsoft.com/office/drawing/2014/main" id="{200FCFEE-7C02-467B-AA5D-E9BE70F095CB}"/>
              </a:ext>
            </a:extLst>
          </p:cNvPr>
          <p:cNvSpPr txBox="1">
            <a:spLocks noChangeArrowheads="1"/>
          </p:cNvSpPr>
          <p:nvPr/>
        </p:nvSpPr>
        <p:spPr bwMode="auto">
          <a:xfrm>
            <a:off x="7702550" y="1600200"/>
            <a:ext cx="1441450" cy="457200"/>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21" name="Group 37">
            <a:extLst>
              <a:ext uri="{FF2B5EF4-FFF2-40B4-BE49-F238E27FC236}">
                <a16:creationId xmlns:a16="http://schemas.microsoft.com/office/drawing/2014/main" id="{FFC92E09-82DF-4970-A951-09211F9EBDA7}"/>
              </a:ext>
            </a:extLst>
          </p:cNvPr>
          <p:cNvGrpSpPr>
            <a:grpSpLocks/>
          </p:cNvGrpSpPr>
          <p:nvPr/>
        </p:nvGrpSpPr>
        <p:grpSpPr bwMode="auto">
          <a:xfrm>
            <a:off x="7712075" y="2286002"/>
            <a:ext cx="1162050" cy="606426"/>
            <a:chOff x="7658100" y="2106614"/>
            <a:chExt cx="1162050" cy="606425"/>
          </a:xfrm>
        </p:grpSpPr>
        <p:grpSp>
          <p:nvGrpSpPr>
            <p:cNvPr id="22" name="Group 58">
              <a:extLst>
                <a:ext uri="{FF2B5EF4-FFF2-40B4-BE49-F238E27FC236}">
                  <a16:creationId xmlns:a16="http://schemas.microsoft.com/office/drawing/2014/main" id="{85337704-307F-43C2-B303-87146AB64C96}"/>
                </a:ext>
              </a:extLst>
            </p:cNvPr>
            <p:cNvGrpSpPr>
              <a:grpSpLocks/>
            </p:cNvGrpSpPr>
            <p:nvPr/>
          </p:nvGrpSpPr>
          <p:grpSpPr bwMode="auto">
            <a:xfrm>
              <a:off x="7667625" y="2106614"/>
              <a:ext cx="1152525" cy="606425"/>
              <a:chOff x="4830" y="1327"/>
              <a:chExt cx="726" cy="382"/>
            </a:xfrm>
          </p:grpSpPr>
          <p:sp>
            <p:nvSpPr>
              <p:cNvPr id="24" name="Text Box 59">
                <a:extLst>
                  <a:ext uri="{FF2B5EF4-FFF2-40B4-BE49-F238E27FC236}">
                    <a16:creationId xmlns:a16="http://schemas.microsoft.com/office/drawing/2014/main" id="{1340429D-3E15-4D57-A755-941F019811F3}"/>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25" name="Text Box 60">
                <a:extLst>
                  <a:ext uri="{FF2B5EF4-FFF2-40B4-BE49-F238E27FC236}">
                    <a16:creationId xmlns:a16="http://schemas.microsoft.com/office/drawing/2014/main" id="{3A80393D-E420-400B-B408-A356D82CD0C6}"/>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26" name="Text Box 61">
                <a:extLst>
                  <a:ext uri="{FF2B5EF4-FFF2-40B4-BE49-F238E27FC236}">
                    <a16:creationId xmlns:a16="http://schemas.microsoft.com/office/drawing/2014/main" id="{53DA4EE9-AA5F-4CC7-908B-8C996B3B6CC8}"/>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23" name="Rectangle 63">
              <a:extLst>
                <a:ext uri="{FF2B5EF4-FFF2-40B4-BE49-F238E27FC236}">
                  <a16:creationId xmlns:a16="http://schemas.microsoft.com/office/drawing/2014/main" id="{FE0E9D5C-8B59-4448-85AD-4558A1B4A7AC}"/>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27" name="Rectangle 48">
            <a:extLst>
              <a:ext uri="{FF2B5EF4-FFF2-40B4-BE49-F238E27FC236}">
                <a16:creationId xmlns:a16="http://schemas.microsoft.com/office/drawing/2014/main" id="{EF8301B3-E5DD-4B9C-A94A-67D7BDDD1BBD}"/>
              </a:ext>
            </a:extLst>
          </p:cNvPr>
          <p:cNvSpPr>
            <a:spLocks/>
          </p:cNvSpPr>
          <p:nvPr/>
        </p:nvSpPr>
        <p:spPr bwMode="auto">
          <a:xfrm>
            <a:off x="7543800" y="304800"/>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8" name="Rectangle 6">
            <a:extLst>
              <a:ext uri="{FF2B5EF4-FFF2-40B4-BE49-F238E27FC236}">
                <a16:creationId xmlns:a16="http://schemas.microsoft.com/office/drawing/2014/main" id="{B6889915-A29E-4A24-B75A-73065AF69F7D}"/>
              </a:ext>
            </a:extLst>
          </p:cNvPr>
          <p:cNvSpPr txBox="1">
            <a:spLocks noGrp="1" noChangeArrowheads="1"/>
          </p:cNvSpPr>
          <p:nvPr/>
        </p:nvSpPr>
        <p:spPr bwMode="auto">
          <a:xfrm>
            <a:off x="6553200" y="6397625"/>
            <a:ext cx="2133600" cy="476250"/>
          </a:xfrm>
          <a:prstGeom prst="rect">
            <a:avLst/>
          </a:prstGeom>
          <a:noFill/>
          <a:ln w="9525">
            <a:noFill/>
            <a:miter lim="800000"/>
            <a:headEnd/>
            <a:tailEnd/>
          </a:ln>
        </p:spPr>
        <p:txBody>
          <a:bodyPr/>
          <a:lstStyle/>
          <a:p>
            <a:pPr algn="r"/>
            <a:r>
              <a:rPr lang="en-GB" altLang="ja-JP" sz="1400" dirty="0">
                <a:ea typeface="ＭＳ Ｐゴシック" charset="-128"/>
              </a:rPr>
              <a:t>15</a:t>
            </a:r>
          </a:p>
        </p:txBody>
      </p:sp>
      <p:sp>
        <p:nvSpPr>
          <p:cNvPr id="42" name="Rectangle 48">
            <a:extLst>
              <a:ext uri="{FF2B5EF4-FFF2-40B4-BE49-F238E27FC236}">
                <a16:creationId xmlns:a16="http://schemas.microsoft.com/office/drawing/2014/main" id="{966E674D-6DE1-47AB-BE25-B57582501D0E}"/>
              </a:ext>
            </a:extLst>
          </p:cNvPr>
          <p:cNvSpPr>
            <a:spLocks/>
          </p:cNvSpPr>
          <p:nvPr/>
        </p:nvSpPr>
        <p:spPr bwMode="auto">
          <a:xfrm>
            <a:off x="7543800" y="304800"/>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62" name="Line 62">
            <a:extLst>
              <a:ext uri="{FF2B5EF4-FFF2-40B4-BE49-F238E27FC236}">
                <a16:creationId xmlns:a16="http://schemas.microsoft.com/office/drawing/2014/main" id="{E5034437-7E2E-437D-B2F2-7E2FBE46D262}"/>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63" name="Line 64">
            <a:extLst>
              <a:ext uri="{FF2B5EF4-FFF2-40B4-BE49-F238E27FC236}">
                <a16:creationId xmlns:a16="http://schemas.microsoft.com/office/drawing/2014/main" id="{F3BAC3B6-F09A-4C62-A312-8D49AF14C879}"/>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64" name="Line 66">
            <a:extLst>
              <a:ext uri="{FF2B5EF4-FFF2-40B4-BE49-F238E27FC236}">
                <a16:creationId xmlns:a16="http://schemas.microsoft.com/office/drawing/2014/main" id="{D0009462-A8EC-48C3-BA43-EA96FF449C90}"/>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65" name="Line 68">
            <a:extLst>
              <a:ext uri="{FF2B5EF4-FFF2-40B4-BE49-F238E27FC236}">
                <a16:creationId xmlns:a16="http://schemas.microsoft.com/office/drawing/2014/main" id="{9F218156-312F-4BBA-9008-CEF7A2EE8288}"/>
              </a:ext>
            </a:extLst>
          </p:cNvPr>
          <p:cNvSpPr>
            <a:spLocks noChangeShapeType="1"/>
          </p:cNvSpPr>
          <p:nvPr/>
        </p:nvSpPr>
        <p:spPr bwMode="auto">
          <a:xfrm>
            <a:off x="6315075" y="1600200"/>
            <a:ext cx="1609725" cy="0"/>
          </a:xfrm>
          <a:prstGeom prst="line">
            <a:avLst/>
          </a:prstGeom>
          <a:noFill/>
          <a:ln w="9525">
            <a:noFill/>
            <a:round/>
            <a:headEnd/>
            <a:tailEnd/>
          </a:ln>
        </p:spPr>
        <p:txBody>
          <a:bodyPr wrap="none"/>
          <a:lstStyle/>
          <a:p>
            <a:endParaRPr lang="en-US"/>
          </a:p>
        </p:txBody>
      </p:sp>
      <p:sp>
        <p:nvSpPr>
          <p:cNvPr id="66" name="Text Box 7">
            <a:extLst>
              <a:ext uri="{FF2B5EF4-FFF2-40B4-BE49-F238E27FC236}">
                <a16:creationId xmlns:a16="http://schemas.microsoft.com/office/drawing/2014/main" id="{FD44B19E-1C73-4DA8-B480-4210FCFE5FEC}"/>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7" name="Line 58">
            <a:extLst>
              <a:ext uri="{FF2B5EF4-FFF2-40B4-BE49-F238E27FC236}">
                <a16:creationId xmlns:a16="http://schemas.microsoft.com/office/drawing/2014/main" id="{6F281789-1ECB-4323-ABFD-95AE17A24E3B}"/>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68" name="Line 62">
            <a:extLst>
              <a:ext uri="{FF2B5EF4-FFF2-40B4-BE49-F238E27FC236}">
                <a16:creationId xmlns:a16="http://schemas.microsoft.com/office/drawing/2014/main" id="{CBFC2EE8-4D74-4F2B-8508-A90604BEDBB2}"/>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69" name="Line 64">
            <a:extLst>
              <a:ext uri="{FF2B5EF4-FFF2-40B4-BE49-F238E27FC236}">
                <a16:creationId xmlns:a16="http://schemas.microsoft.com/office/drawing/2014/main" id="{A50B9419-B6CE-488E-9323-890149CCFF70}"/>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70" name="Line 66">
            <a:extLst>
              <a:ext uri="{FF2B5EF4-FFF2-40B4-BE49-F238E27FC236}">
                <a16:creationId xmlns:a16="http://schemas.microsoft.com/office/drawing/2014/main" id="{92707CCF-54F5-49BB-AE60-01891BFC338F}"/>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71" name="Line 68">
            <a:extLst>
              <a:ext uri="{FF2B5EF4-FFF2-40B4-BE49-F238E27FC236}">
                <a16:creationId xmlns:a16="http://schemas.microsoft.com/office/drawing/2014/main" id="{7259800A-D519-41BE-B0D2-175B79AF2430}"/>
              </a:ext>
            </a:extLst>
          </p:cNvPr>
          <p:cNvSpPr>
            <a:spLocks noChangeShapeType="1"/>
          </p:cNvSpPr>
          <p:nvPr/>
        </p:nvSpPr>
        <p:spPr bwMode="auto">
          <a:xfrm>
            <a:off x="6696075" y="1752600"/>
            <a:ext cx="1609725" cy="0"/>
          </a:xfrm>
          <a:prstGeom prst="line">
            <a:avLst/>
          </a:prstGeom>
          <a:noFill/>
          <a:ln w="9525">
            <a:noFill/>
            <a:round/>
            <a:headEnd/>
            <a:tailEnd/>
          </a:ln>
        </p:spPr>
        <p:txBody>
          <a:bodyPr wrap="none"/>
          <a:lstStyle/>
          <a:p>
            <a:endParaRPr lang="en-US"/>
          </a:p>
        </p:txBody>
      </p:sp>
      <p:sp>
        <p:nvSpPr>
          <p:cNvPr id="72" name="Text Box 7">
            <a:extLst>
              <a:ext uri="{FF2B5EF4-FFF2-40B4-BE49-F238E27FC236}">
                <a16:creationId xmlns:a16="http://schemas.microsoft.com/office/drawing/2014/main" id="{7D2994C9-C953-45C0-A9BF-D9EB45141B6C}"/>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73" name="Line 58">
            <a:extLst>
              <a:ext uri="{FF2B5EF4-FFF2-40B4-BE49-F238E27FC236}">
                <a16:creationId xmlns:a16="http://schemas.microsoft.com/office/drawing/2014/main" id="{C6AB9FF2-C0DE-46D4-ABE2-4249631A9FB0}"/>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74" name="Line 62">
            <a:extLst>
              <a:ext uri="{FF2B5EF4-FFF2-40B4-BE49-F238E27FC236}">
                <a16:creationId xmlns:a16="http://schemas.microsoft.com/office/drawing/2014/main" id="{A822A030-F409-495A-BD78-5C61D940F40D}"/>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75" name="Line 64">
            <a:extLst>
              <a:ext uri="{FF2B5EF4-FFF2-40B4-BE49-F238E27FC236}">
                <a16:creationId xmlns:a16="http://schemas.microsoft.com/office/drawing/2014/main" id="{0B75DCEB-1DA7-48A7-A3F6-297185C948CD}"/>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76" name="Line 66">
            <a:extLst>
              <a:ext uri="{FF2B5EF4-FFF2-40B4-BE49-F238E27FC236}">
                <a16:creationId xmlns:a16="http://schemas.microsoft.com/office/drawing/2014/main" id="{26CCBB47-6B6F-47CB-941E-999057F7ADD2}"/>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77" name="Line 68">
            <a:extLst>
              <a:ext uri="{FF2B5EF4-FFF2-40B4-BE49-F238E27FC236}">
                <a16:creationId xmlns:a16="http://schemas.microsoft.com/office/drawing/2014/main" id="{36B893D1-0261-47F4-9FFB-BBFA3D1D7D5A}"/>
              </a:ext>
            </a:extLst>
          </p:cNvPr>
          <p:cNvSpPr>
            <a:spLocks noChangeShapeType="1"/>
          </p:cNvSpPr>
          <p:nvPr/>
        </p:nvSpPr>
        <p:spPr bwMode="auto">
          <a:xfrm>
            <a:off x="6543675" y="1600200"/>
            <a:ext cx="1609725" cy="0"/>
          </a:xfrm>
          <a:prstGeom prst="line">
            <a:avLst/>
          </a:prstGeom>
          <a:noFill/>
          <a:ln w="9525">
            <a:noFill/>
            <a:round/>
            <a:headEnd/>
            <a:tailEnd/>
          </a:ln>
        </p:spPr>
        <p:txBody>
          <a:bodyPr wrap="none"/>
          <a:lstStyle/>
          <a:p>
            <a:endParaRPr lang="en-US"/>
          </a:p>
        </p:txBody>
      </p:sp>
      <p:sp>
        <p:nvSpPr>
          <p:cNvPr id="78" name="Line 62">
            <a:extLst>
              <a:ext uri="{FF2B5EF4-FFF2-40B4-BE49-F238E27FC236}">
                <a16:creationId xmlns:a16="http://schemas.microsoft.com/office/drawing/2014/main" id="{8695F6BD-CC07-4C87-82F7-B2CA2443E453}"/>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79" name="Line 64">
            <a:extLst>
              <a:ext uri="{FF2B5EF4-FFF2-40B4-BE49-F238E27FC236}">
                <a16:creationId xmlns:a16="http://schemas.microsoft.com/office/drawing/2014/main" id="{17631439-F979-448F-818C-3FEB3AE000F0}"/>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80" name="Line 66">
            <a:extLst>
              <a:ext uri="{FF2B5EF4-FFF2-40B4-BE49-F238E27FC236}">
                <a16:creationId xmlns:a16="http://schemas.microsoft.com/office/drawing/2014/main" id="{E96B7B0B-F178-4A6F-924F-A24F15E065F2}"/>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81" name="Text Box 7">
            <a:extLst>
              <a:ext uri="{FF2B5EF4-FFF2-40B4-BE49-F238E27FC236}">
                <a16:creationId xmlns:a16="http://schemas.microsoft.com/office/drawing/2014/main" id="{FA4432FD-AC13-45C8-BA28-794315D43713}"/>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2" name="Line 58">
            <a:extLst>
              <a:ext uri="{FF2B5EF4-FFF2-40B4-BE49-F238E27FC236}">
                <a16:creationId xmlns:a16="http://schemas.microsoft.com/office/drawing/2014/main" id="{D89F161C-7EF0-4C67-A6A9-A9F33D8EAB0A}"/>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83" name="Line 62">
            <a:extLst>
              <a:ext uri="{FF2B5EF4-FFF2-40B4-BE49-F238E27FC236}">
                <a16:creationId xmlns:a16="http://schemas.microsoft.com/office/drawing/2014/main" id="{EBD17B3B-8164-4C6A-A0AD-E6B07F19B457}"/>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84" name="Line 64">
            <a:extLst>
              <a:ext uri="{FF2B5EF4-FFF2-40B4-BE49-F238E27FC236}">
                <a16:creationId xmlns:a16="http://schemas.microsoft.com/office/drawing/2014/main" id="{DCAB62B9-83CC-473C-81C7-D2E262CCE5BC}"/>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85" name="Line 66">
            <a:extLst>
              <a:ext uri="{FF2B5EF4-FFF2-40B4-BE49-F238E27FC236}">
                <a16:creationId xmlns:a16="http://schemas.microsoft.com/office/drawing/2014/main" id="{45FE16C6-4A89-4987-AD48-4612D2A5DA55}"/>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86" name="Text Box 7">
            <a:extLst>
              <a:ext uri="{FF2B5EF4-FFF2-40B4-BE49-F238E27FC236}">
                <a16:creationId xmlns:a16="http://schemas.microsoft.com/office/drawing/2014/main" id="{03E1A5D5-C3AE-481A-8952-99E4B319ACDA}"/>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7" name="Line 58">
            <a:extLst>
              <a:ext uri="{FF2B5EF4-FFF2-40B4-BE49-F238E27FC236}">
                <a16:creationId xmlns:a16="http://schemas.microsoft.com/office/drawing/2014/main" id="{A8551CE7-1C1F-4699-A20A-C077B67FBE11}"/>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88" name="Line 62">
            <a:extLst>
              <a:ext uri="{FF2B5EF4-FFF2-40B4-BE49-F238E27FC236}">
                <a16:creationId xmlns:a16="http://schemas.microsoft.com/office/drawing/2014/main" id="{485FCDD4-8116-43F4-8452-E818E546FFC5}"/>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89" name="Line 64">
            <a:extLst>
              <a:ext uri="{FF2B5EF4-FFF2-40B4-BE49-F238E27FC236}">
                <a16:creationId xmlns:a16="http://schemas.microsoft.com/office/drawing/2014/main" id="{A90AE4C8-BA1D-41E4-9710-E7A88543D60B}"/>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90" name="Line 66">
            <a:extLst>
              <a:ext uri="{FF2B5EF4-FFF2-40B4-BE49-F238E27FC236}">
                <a16:creationId xmlns:a16="http://schemas.microsoft.com/office/drawing/2014/main" id="{EAB009CA-BAD9-4291-959D-92F037019A24}"/>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91" name="Line 62">
            <a:extLst>
              <a:ext uri="{FF2B5EF4-FFF2-40B4-BE49-F238E27FC236}">
                <a16:creationId xmlns:a16="http://schemas.microsoft.com/office/drawing/2014/main" id="{F1F0445A-7BCB-45A9-8F98-70C446E26931}"/>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92" name="Line 64">
            <a:extLst>
              <a:ext uri="{FF2B5EF4-FFF2-40B4-BE49-F238E27FC236}">
                <a16:creationId xmlns:a16="http://schemas.microsoft.com/office/drawing/2014/main" id="{5B6236E5-BFBF-42FA-A9B1-081EFA89F920}"/>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93" name="Line 66">
            <a:extLst>
              <a:ext uri="{FF2B5EF4-FFF2-40B4-BE49-F238E27FC236}">
                <a16:creationId xmlns:a16="http://schemas.microsoft.com/office/drawing/2014/main" id="{134241A1-F087-4D3C-820C-9FA14284BE9E}"/>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94" name="Text Box 7">
            <a:extLst>
              <a:ext uri="{FF2B5EF4-FFF2-40B4-BE49-F238E27FC236}">
                <a16:creationId xmlns:a16="http://schemas.microsoft.com/office/drawing/2014/main" id="{F8714B73-A206-4E02-B3BA-B488BCC980FE}"/>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5" name="Line 58">
            <a:extLst>
              <a:ext uri="{FF2B5EF4-FFF2-40B4-BE49-F238E27FC236}">
                <a16:creationId xmlns:a16="http://schemas.microsoft.com/office/drawing/2014/main" id="{C971D376-3B50-4C68-A805-AEBA152E9B85}"/>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96" name="Line 62">
            <a:extLst>
              <a:ext uri="{FF2B5EF4-FFF2-40B4-BE49-F238E27FC236}">
                <a16:creationId xmlns:a16="http://schemas.microsoft.com/office/drawing/2014/main" id="{C5A1C878-1FB9-471E-9FA9-1A91711EED4D}"/>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97" name="Line 64">
            <a:extLst>
              <a:ext uri="{FF2B5EF4-FFF2-40B4-BE49-F238E27FC236}">
                <a16:creationId xmlns:a16="http://schemas.microsoft.com/office/drawing/2014/main" id="{97A9D000-F888-4280-8C2E-092D3D608F70}"/>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98" name="Line 66">
            <a:extLst>
              <a:ext uri="{FF2B5EF4-FFF2-40B4-BE49-F238E27FC236}">
                <a16:creationId xmlns:a16="http://schemas.microsoft.com/office/drawing/2014/main" id="{87FDFF7C-46C6-4209-B549-46717DE3300E}"/>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99" name="Text Box 7">
            <a:extLst>
              <a:ext uri="{FF2B5EF4-FFF2-40B4-BE49-F238E27FC236}">
                <a16:creationId xmlns:a16="http://schemas.microsoft.com/office/drawing/2014/main" id="{EB793673-7624-4FD7-B297-26EFBF774540}"/>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00" name="Line 58">
            <a:extLst>
              <a:ext uri="{FF2B5EF4-FFF2-40B4-BE49-F238E27FC236}">
                <a16:creationId xmlns:a16="http://schemas.microsoft.com/office/drawing/2014/main" id="{447480E8-1501-4E78-B501-BAE628886D59}"/>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101" name="Line 62">
            <a:extLst>
              <a:ext uri="{FF2B5EF4-FFF2-40B4-BE49-F238E27FC236}">
                <a16:creationId xmlns:a16="http://schemas.microsoft.com/office/drawing/2014/main" id="{2884DF66-A5A0-41B9-ACB9-A3475005A5DE}"/>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102" name="Line 64">
            <a:extLst>
              <a:ext uri="{FF2B5EF4-FFF2-40B4-BE49-F238E27FC236}">
                <a16:creationId xmlns:a16="http://schemas.microsoft.com/office/drawing/2014/main" id="{2213B290-8E10-4425-8CE0-BE4472F77A62}"/>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103" name="Line 66">
            <a:extLst>
              <a:ext uri="{FF2B5EF4-FFF2-40B4-BE49-F238E27FC236}">
                <a16:creationId xmlns:a16="http://schemas.microsoft.com/office/drawing/2014/main" id="{5579B16D-878A-4733-B67E-26086546A4D7}"/>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104" name="Text Box 77">
            <a:extLst>
              <a:ext uri="{FF2B5EF4-FFF2-40B4-BE49-F238E27FC236}">
                <a16:creationId xmlns:a16="http://schemas.microsoft.com/office/drawing/2014/main" id="{92A289F2-B46F-4751-AA6D-43FB8EE48544}"/>
              </a:ext>
            </a:extLst>
          </p:cNvPr>
          <p:cNvSpPr txBox="1">
            <a:spLocks noChangeArrowheads="1"/>
          </p:cNvSpPr>
          <p:nvPr/>
        </p:nvSpPr>
        <p:spPr bwMode="auto">
          <a:xfrm>
            <a:off x="42023" y="193182"/>
            <a:ext cx="7772192" cy="1046440"/>
          </a:xfrm>
          <a:prstGeom prst="rect">
            <a:avLst/>
          </a:prstGeom>
          <a:noFill/>
          <a:ln w="9525">
            <a:noFill/>
            <a:miter lim="800000"/>
            <a:headEnd/>
            <a:tailEnd/>
          </a:ln>
        </p:spPr>
        <p:txBody>
          <a:bodyPr wrap="none">
            <a:spAutoFit/>
          </a:bodyPr>
          <a:lstStyle/>
          <a:p>
            <a:r>
              <a:rPr lang="en-GB" altLang="ja-JP" sz="2700" dirty="0">
                <a:ea typeface="ＭＳ Ｐゴシック" pitchFamily="34" charset="-128"/>
              </a:rPr>
              <a:t>Chart 15 -</a:t>
            </a:r>
            <a:r>
              <a:rPr lang="en-GB" altLang="ja-JP" sz="2700" dirty="0">
                <a:solidFill>
                  <a:srgbClr val="0066CC"/>
                </a:solidFill>
                <a:ea typeface="ＭＳ Ｐゴシック" pitchFamily="34" charset="-128"/>
              </a:rPr>
              <a:t> </a:t>
            </a:r>
            <a:r>
              <a:rPr lang="en-GB" altLang="ja-JP" sz="2700" dirty="0">
                <a:solidFill>
                  <a:srgbClr val="0066CC"/>
                </a:solidFill>
                <a:ea typeface="ＭＳ Ｐゴシック" charset="-128"/>
              </a:rPr>
              <a:t>Outstanding Payments to  Member States</a:t>
            </a:r>
          </a:p>
          <a:p>
            <a:r>
              <a:rPr lang="en-GB" altLang="ja-JP" sz="1700" dirty="0">
                <a:ea typeface="ＭＳ Ｐゴシック" charset="-128"/>
              </a:rPr>
              <a:t>Amounts Owed for Troops/Formed Police Units and Contingent-Owned Equipment</a:t>
            </a:r>
          </a:p>
          <a:p>
            <a:r>
              <a:rPr lang="en-GB" altLang="ja-JP" sz="1700" dirty="0">
                <a:ea typeface="ＭＳ Ｐゴシック" charset="-128"/>
              </a:rPr>
              <a:t>at 30 April 2019 </a:t>
            </a:r>
            <a:r>
              <a:rPr lang="en-US" altLang="ja-JP" sz="1700" dirty="0">
                <a:ea typeface="ＭＳ Ｐゴシック" charset="-128"/>
              </a:rPr>
              <a:t>(US$ millions)</a:t>
            </a:r>
            <a:r>
              <a:rPr lang="en-GB" altLang="ja-JP" sz="1700" dirty="0">
                <a:solidFill>
                  <a:srgbClr val="0066FF"/>
                </a:solidFill>
                <a:ea typeface="ＭＳ Ｐゴシック" charset="-128"/>
              </a:rPr>
              <a:t> </a:t>
            </a:r>
          </a:p>
        </p:txBody>
      </p:sp>
      <p:sp>
        <p:nvSpPr>
          <p:cNvPr id="161" name="Text Box 9">
            <a:extLst>
              <a:ext uri="{FF2B5EF4-FFF2-40B4-BE49-F238E27FC236}">
                <a16:creationId xmlns:a16="http://schemas.microsoft.com/office/drawing/2014/main" id="{84048D80-7067-48D6-A3CE-62D9D7710E06}"/>
              </a:ext>
            </a:extLst>
          </p:cNvPr>
          <p:cNvSpPr txBox="1">
            <a:spLocks noChangeArrowheads="1"/>
          </p:cNvSpPr>
          <p:nvPr/>
        </p:nvSpPr>
        <p:spPr bwMode="auto">
          <a:xfrm>
            <a:off x="2481481" y="1386233"/>
            <a:ext cx="3009463" cy="376237"/>
          </a:xfrm>
          <a:prstGeom prst="rect">
            <a:avLst/>
          </a:prstGeom>
          <a:noFill/>
          <a:ln w="9525">
            <a:noFill/>
            <a:miter lim="800000"/>
            <a:headEnd/>
            <a:tailEnd/>
          </a:ln>
        </p:spPr>
        <p:txBody>
          <a:bodyPr wrap="square" lIns="101811" tIns="50906" rIns="101811" bIns="50906">
            <a:spAutoFit/>
          </a:bodyPr>
          <a:lstStyle/>
          <a:p>
            <a:pPr algn="ctr" defTabSz="1019175" eaLnBrk="0" hangingPunct="0">
              <a:spcBef>
                <a:spcPct val="50000"/>
              </a:spcBef>
            </a:pPr>
            <a:r>
              <a:rPr lang="en-GB" altLang="ja-JP" sz="1800" b="1" dirty="0">
                <a:ea typeface="ＭＳ Ｐゴシック" charset="-128"/>
              </a:rPr>
              <a:t>Liabilities: 85 Member States</a:t>
            </a:r>
          </a:p>
        </p:txBody>
      </p:sp>
      <p:graphicFrame>
        <p:nvGraphicFramePr>
          <p:cNvPr id="163" name="Chart 162">
            <a:extLst>
              <a:ext uri="{FF2B5EF4-FFF2-40B4-BE49-F238E27FC236}">
                <a16:creationId xmlns:a16="http://schemas.microsoft.com/office/drawing/2014/main" id="{427BCBE8-A573-4DB4-A9CF-96F6721BFA22}"/>
              </a:ext>
            </a:extLst>
          </p:cNvPr>
          <p:cNvGraphicFramePr>
            <a:graphicFrameLocks/>
          </p:cNvGraphicFramePr>
          <p:nvPr>
            <p:extLst>
              <p:ext uri="{D42A27DB-BD31-4B8C-83A1-F6EECF244321}">
                <p14:modId xmlns:p14="http://schemas.microsoft.com/office/powerpoint/2010/main" val="3920426695"/>
              </p:ext>
            </p:extLst>
          </p:nvPr>
        </p:nvGraphicFramePr>
        <p:xfrm>
          <a:off x="-119063" y="1940419"/>
          <a:ext cx="7467600" cy="3741420"/>
        </p:xfrm>
        <a:graphic>
          <a:graphicData uri="http://schemas.openxmlformats.org/drawingml/2006/chart">
            <c:chart xmlns:c="http://schemas.openxmlformats.org/drawingml/2006/chart" xmlns:r="http://schemas.openxmlformats.org/officeDocument/2006/relationships" r:id="rId3"/>
          </a:graphicData>
        </a:graphic>
      </p:graphicFrame>
      <p:sp>
        <p:nvSpPr>
          <p:cNvPr id="164" name="Text Box 57">
            <a:extLst>
              <a:ext uri="{FF2B5EF4-FFF2-40B4-BE49-F238E27FC236}">
                <a16:creationId xmlns:a16="http://schemas.microsoft.com/office/drawing/2014/main" id="{ED41CEB9-D306-452D-A762-9AACA2B33FC0}"/>
              </a:ext>
            </a:extLst>
          </p:cNvPr>
          <p:cNvSpPr txBox="1">
            <a:spLocks noChangeArrowheads="1"/>
          </p:cNvSpPr>
          <p:nvPr/>
        </p:nvSpPr>
        <p:spPr bwMode="auto">
          <a:xfrm>
            <a:off x="497572" y="6524847"/>
            <a:ext cx="6019800" cy="349028"/>
          </a:xfrm>
          <a:prstGeom prst="rect">
            <a:avLst/>
          </a:prstGeom>
          <a:noFill/>
          <a:ln w="9525">
            <a:noFill/>
            <a:miter lim="800000"/>
            <a:headEnd/>
            <a:tailEnd/>
          </a:ln>
        </p:spPr>
        <p:txBody>
          <a:bodyPr lIns="101811" tIns="50906" rIns="101811" bIns="50906">
            <a:spAutoFit/>
          </a:bodyPr>
          <a:lstStyle/>
          <a:p>
            <a:pPr algn="ctr" defTabSz="1019175"/>
            <a:r>
              <a:rPr lang="en-US" altLang="ja-JP" sz="1600" dirty="0">
                <a:ea typeface="ＭＳ Ｐゴシック" charset="-128"/>
              </a:rPr>
              <a:t>*excluding letters of assist, and death and disability claims</a:t>
            </a:r>
          </a:p>
        </p:txBody>
      </p:sp>
    </p:spTree>
    <p:extLst>
      <p:ext uri="{BB962C8B-B14F-4D97-AF65-F5344CB8AC3E}">
        <p14:creationId xmlns:p14="http://schemas.microsoft.com/office/powerpoint/2010/main" val="883272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a:extLst>
              <a:ext uri="{FF2B5EF4-FFF2-40B4-BE49-F238E27FC236}">
                <a16:creationId xmlns:a16="http://schemas.microsoft.com/office/drawing/2014/main" id="{5AE0BD25-8A85-43BB-B0A4-FAF1AB399849}"/>
              </a:ext>
            </a:extLst>
          </p:cNvPr>
          <p:cNvSpPr txBox="1">
            <a:spLocks noChangeArrowheads="1"/>
          </p:cNvSpPr>
          <p:nvPr/>
        </p:nvSpPr>
        <p:spPr bwMode="auto">
          <a:xfrm>
            <a:off x="228600" y="262940"/>
            <a:ext cx="6698437" cy="769441"/>
          </a:xfrm>
          <a:prstGeom prst="rect">
            <a:avLst/>
          </a:prstGeom>
          <a:noFill/>
          <a:ln w="9525">
            <a:noFill/>
            <a:miter lim="800000"/>
            <a:headEnd/>
            <a:tailEnd/>
          </a:ln>
        </p:spPr>
        <p:txBody>
          <a:bodyPr wrap="none">
            <a:spAutoFit/>
          </a:bodyPr>
          <a:lstStyle/>
          <a:p>
            <a:r>
              <a:rPr lang="en-GB" altLang="ja-JP" sz="2400" dirty="0">
                <a:ea typeface="ＭＳ Ｐゴシック" pitchFamily="34" charset="-128"/>
              </a:rPr>
              <a:t>Chart 16 - </a:t>
            </a:r>
            <a:r>
              <a:rPr lang="en-GB" altLang="ja-JP" sz="2400" dirty="0">
                <a:solidFill>
                  <a:srgbClr val="009900"/>
                </a:solidFill>
                <a:ea typeface="ＭＳ Ｐゴシック" pitchFamily="34" charset="-128"/>
              </a:rPr>
              <a:t>Tribunal </a:t>
            </a:r>
            <a:r>
              <a:rPr lang="en-GB" altLang="en-US" sz="2400" dirty="0">
                <a:solidFill>
                  <a:srgbClr val="009900"/>
                </a:solidFill>
              </a:rPr>
              <a:t>Assessments as at 30 April 2019 </a:t>
            </a:r>
            <a:br>
              <a:rPr lang="en-GB" altLang="en-US" sz="2400" dirty="0">
                <a:solidFill>
                  <a:srgbClr val="009900"/>
                </a:solidFill>
              </a:rPr>
            </a:br>
            <a:r>
              <a:rPr lang="en-GB" altLang="en-US" sz="2000" dirty="0"/>
              <a:t>Actual (US$ millions)</a:t>
            </a:r>
          </a:p>
        </p:txBody>
      </p:sp>
      <p:pic>
        <p:nvPicPr>
          <p:cNvPr id="7" name="Picture 4">
            <a:extLst>
              <a:ext uri="{FF2B5EF4-FFF2-40B4-BE49-F238E27FC236}">
                <a16:creationId xmlns:a16="http://schemas.microsoft.com/office/drawing/2014/main" id="{D59D7B32-260F-4E4F-81BF-66308D16718A}"/>
              </a:ext>
            </a:extLst>
          </p:cNvPr>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8" name="Rectangle 48">
            <a:extLst>
              <a:ext uri="{FF2B5EF4-FFF2-40B4-BE49-F238E27FC236}">
                <a16:creationId xmlns:a16="http://schemas.microsoft.com/office/drawing/2014/main" id="{FDBB736C-8630-4640-9E86-D75D49C601B3}"/>
              </a:ext>
            </a:extLst>
          </p:cNvPr>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9" name="Text Box 6">
            <a:extLst>
              <a:ext uri="{FF2B5EF4-FFF2-40B4-BE49-F238E27FC236}">
                <a16:creationId xmlns:a16="http://schemas.microsoft.com/office/drawing/2014/main" id="{1DC60B9A-3042-45AD-B415-4295987D0C95}"/>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10" name="Group 36">
            <a:extLst>
              <a:ext uri="{FF2B5EF4-FFF2-40B4-BE49-F238E27FC236}">
                <a16:creationId xmlns:a16="http://schemas.microsoft.com/office/drawing/2014/main" id="{B4C1200B-917F-4A32-B778-1A9FFBDF9B0E}"/>
              </a:ext>
            </a:extLst>
          </p:cNvPr>
          <p:cNvGrpSpPr>
            <a:grpSpLocks/>
          </p:cNvGrpSpPr>
          <p:nvPr/>
        </p:nvGrpSpPr>
        <p:grpSpPr bwMode="auto">
          <a:xfrm>
            <a:off x="7658101" y="2190975"/>
            <a:ext cx="1162050" cy="630710"/>
            <a:chOff x="7658100" y="2106614"/>
            <a:chExt cx="1162050" cy="606425"/>
          </a:xfrm>
        </p:grpSpPr>
        <p:grpSp>
          <p:nvGrpSpPr>
            <p:cNvPr id="11" name="Group 58">
              <a:extLst>
                <a:ext uri="{FF2B5EF4-FFF2-40B4-BE49-F238E27FC236}">
                  <a16:creationId xmlns:a16="http://schemas.microsoft.com/office/drawing/2014/main" id="{E7B0405A-57E6-4682-B6DA-8D05DEC17447}"/>
                </a:ext>
              </a:extLst>
            </p:cNvPr>
            <p:cNvGrpSpPr>
              <a:grpSpLocks/>
            </p:cNvGrpSpPr>
            <p:nvPr/>
          </p:nvGrpSpPr>
          <p:grpSpPr bwMode="auto">
            <a:xfrm>
              <a:off x="7667625" y="2106614"/>
              <a:ext cx="1152525" cy="606425"/>
              <a:chOff x="4830" y="1327"/>
              <a:chExt cx="726" cy="382"/>
            </a:xfrm>
          </p:grpSpPr>
          <p:sp>
            <p:nvSpPr>
              <p:cNvPr id="13" name="Text Box 59">
                <a:extLst>
                  <a:ext uri="{FF2B5EF4-FFF2-40B4-BE49-F238E27FC236}">
                    <a16:creationId xmlns:a16="http://schemas.microsoft.com/office/drawing/2014/main" id="{971EB7DF-7338-403A-BA8E-D45EC989FEE9}"/>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14" name="Text Box 60">
                <a:extLst>
                  <a:ext uri="{FF2B5EF4-FFF2-40B4-BE49-F238E27FC236}">
                    <a16:creationId xmlns:a16="http://schemas.microsoft.com/office/drawing/2014/main" id="{7B0D020A-BB88-4335-A7B2-75E850D343B9}"/>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15" name="Text Box 61">
                <a:extLst>
                  <a:ext uri="{FF2B5EF4-FFF2-40B4-BE49-F238E27FC236}">
                    <a16:creationId xmlns:a16="http://schemas.microsoft.com/office/drawing/2014/main" id="{6AA95C3A-45FB-48BD-851C-11AC6A4D29A3}"/>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12" name="Rectangle 63">
              <a:extLst>
                <a:ext uri="{FF2B5EF4-FFF2-40B4-BE49-F238E27FC236}">
                  <a16:creationId xmlns:a16="http://schemas.microsoft.com/office/drawing/2014/main" id="{0F355AF0-4A2F-4027-B58C-6EF84F3DD404}"/>
                </a:ext>
              </a:extLst>
            </p:cNvPr>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16" name="Rectangle 6">
            <a:extLst>
              <a:ext uri="{FF2B5EF4-FFF2-40B4-BE49-F238E27FC236}">
                <a16:creationId xmlns:a16="http://schemas.microsoft.com/office/drawing/2014/main" id="{CA8F03D2-DEA0-4F79-92FA-04AA6DCC8543}"/>
              </a:ext>
            </a:extLst>
          </p:cNvPr>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US" altLang="en-US" sz="1400" dirty="0"/>
              <a:t>16</a:t>
            </a:r>
            <a:endParaRPr lang="en-GB" altLang="en-US" sz="1400" dirty="0"/>
          </a:p>
        </p:txBody>
      </p:sp>
      <p:sp>
        <p:nvSpPr>
          <p:cNvPr id="17" name="Text Box 46">
            <a:extLst>
              <a:ext uri="{FF2B5EF4-FFF2-40B4-BE49-F238E27FC236}">
                <a16:creationId xmlns:a16="http://schemas.microsoft.com/office/drawing/2014/main" id="{B18AA0F4-5554-48DC-95F7-A44CECB6DDC9}"/>
              </a:ext>
            </a:extLst>
          </p:cNvPr>
          <p:cNvSpPr txBox="1">
            <a:spLocks noChangeArrowheads="1"/>
          </p:cNvSpPr>
          <p:nvPr/>
        </p:nvSpPr>
        <p:spPr bwMode="auto">
          <a:xfrm>
            <a:off x="514287" y="6336821"/>
            <a:ext cx="3612527" cy="307777"/>
          </a:xfrm>
          <a:prstGeom prst="rect">
            <a:avLst/>
          </a:prstGeom>
          <a:noFill/>
          <a:ln w="9525">
            <a:noFill/>
            <a:miter lim="800000"/>
            <a:headEnd/>
            <a:tailEnd/>
          </a:ln>
        </p:spPr>
        <p:txBody>
          <a:bodyPr wrap="none">
            <a:spAutoFit/>
          </a:bodyPr>
          <a:lstStyle/>
          <a:p>
            <a:r>
              <a:rPr lang="en-US" altLang="en-US" sz="1400" dirty="0"/>
              <a:t>*Compared to $83.2 million as at 30 April 2018</a:t>
            </a:r>
          </a:p>
        </p:txBody>
      </p:sp>
      <p:graphicFrame>
        <p:nvGraphicFramePr>
          <p:cNvPr id="18" name="Object 17">
            <a:extLst>
              <a:ext uri="{FF2B5EF4-FFF2-40B4-BE49-F238E27FC236}">
                <a16:creationId xmlns:a16="http://schemas.microsoft.com/office/drawing/2014/main" id="{173074EB-ADFD-4F7B-972C-FA7DF8C60A41}"/>
              </a:ext>
            </a:extLst>
          </p:cNvPr>
          <p:cNvGraphicFramePr>
            <a:graphicFrameLocks noChangeAspect="1"/>
          </p:cNvGraphicFramePr>
          <p:nvPr>
            <p:extLst>
              <p:ext uri="{D42A27DB-BD31-4B8C-83A1-F6EECF244321}">
                <p14:modId xmlns:p14="http://schemas.microsoft.com/office/powerpoint/2010/main" val="1103285678"/>
              </p:ext>
            </p:extLst>
          </p:nvPr>
        </p:nvGraphicFramePr>
        <p:xfrm>
          <a:off x="419099" y="717654"/>
          <a:ext cx="6867588" cy="5134666"/>
        </p:xfrm>
        <a:graphic>
          <a:graphicData uri="http://schemas.openxmlformats.org/presentationml/2006/ole">
            <mc:AlternateContent xmlns:mc="http://schemas.openxmlformats.org/markup-compatibility/2006">
              <mc:Choice xmlns:v="urn:schemas-microsoft-com:vml" Requires="v">
                <p:oleObj spid="_x0000_s5561" name="Worksheet" r:id="rId4" imgW="4922470" imgH="3429000" progId="Excel.Sheet.12">
                  <p:embed/>
                </p:oleObj>
              </mc:Choice>
              <mc:Fallback>
                <p:oleObj name="Worksheet" r:id="rId4" imgW="4922470" imgH="3429000" progId="Excel.Sheet.12">
                  <p:embed/>
                  <p:pic>
                    <p:nvPicPr>
                      <p:cNvPr id="26" name="Object 25">
                        <a:extLst>
                          <a:ext uri="{FF2B5EF4-FFF2-40B4-BE49-F238E27FC236}">
                            <a16:creationId xmlns:a16="http://schemas.microsoft.com/office/drawing/2014/main" id="{AFC632D3-C2A6-442E-A3D0-E598EC5FA56C}"/>
                          </a:ext>
                        </a:extLst>
                      </p:cNvPr>
                      <p:cNvPicPr/>
                      <p:nvPr/>
                    </p:nvPicPr>
                    <p:blipFill>
                      <a:blip r:embed="rId5"/>
                      <a:stretch>
                        <a:fillRect/>
                      </a:stretch>
                    </p:blipFill>
                    <p:spPr>
                      <a:xfrm>
                        <a:off x="419099" y="717654"/>
                        <a:ext cx="6867588" cy="5134666"/>
                      </a:xfrm>
                      <a:prstGeom prst="rect">
                        <a:avLst/>
                      </a:prstGeom>
                    </p:spPr>
                  </p:pic>
                </p:oleObj>
              </mc:Fallback>
            </mc:AlternateContent>
          </a:graphicData>
        </a:graphic>
      </p:graphicFrame>
      <p:sp>
        <p:nvSpPr>
          <p:cNvPr id="19" name="TextBox 18">
            <a:extLst>
              <a:ext uri="{FF2B5EF4-FFF2-40B4-BE49-F238E27FC236}">
                <a16:creationId xmlns:a16="http://schemas.microsoft.com/office/drawing/2014/main" id="{83C8B004-C10E-43EE-BE38-C17BE564D7A3}"/>
              </a:ext>
            </a:extLst>
          </p:cNvPr>
          <p:cNvSpPr txBox="1"/>
          <p:nvPr/>
        </p:nvSpPr>
        <p:spPr>
          <a:xfrm flipH="1" flipV="1">
            <a:off x="5334000" y="4328319"/>
            <a:ext cx="381000" cy="304800"/>
          </a:xfrm>
          <a:prstGeom prst="rect">
            <a:avLst/>
          </a:prstGeom>
          <a:noFill/>
        </p:spPr>
        <p:txBody>
          <a:bodyPr wrap="square" rtlCol="0">
            <a:spAutoFit/>
          </a:bodyPr>
          <a:lstStyle/>
          <a:p>
            <a:r>
              <a:rPr lang="en-US" sz="1400" dirty="0"/>
              <a:t>*</a:t>
            </a:r>
          </a:p>
        </p:txBody>
      </p:sp>
    </p:spTree>
    <p:extLst>
      <p:ext uri="{BB962C8B-B14F-4D97-AF65-F5344CB8AC3E}">
        <p14:creationId xmlns:p14="http://schemas.microsoft.com/office/powerpoint/2010/main" val="2402511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47">
            <a:extLst>
              <a:ext uri="{FF2B5EF4-FFF2-40B4-BE49-F238E27FC236}">
                <a16:creationId xmlns:a16="http://schemas.microsoft.com/office/drawing/2014/main" id="{BEF2E8C3-08B3-4D89-9B9C-445D146C69B1}"/>
              </a:ext>
            </a:extLst>
          </p:cNvPr>
          <p:cNvGraphicFramePr>
            <a:graphicFrameLocks noGrp="1"/>
          </p:cNvGraphicFramePr>
          <p:nvPr>
            <p:extLst>
              <p:ext uri="{D42A27DB-BD31-4B8C-83A1-F6EECF244321}">
                <p14:modId xmlns:p14="http://schemas.microsoft.com/office/powerpoint/2010/main" val="4200026678"/>
              </p:ext>
            </p:extLst>
          </p:nvPr>
        </p:nvGraphicFramePr>
        <p:xfrm>
          <a:off x="562175" y="1347276"/>
          <a:ext cx="7147027" cy="4019532"/>
        </p:xfrm>
        <a:graphic>
          <a:graphicData uri="http://schemas.openxmlformats.org/drawingml/2006/table">
            <a:tbl>
              <a:tblPr/>
              <a:tblGrid>
                <a:gridCol w="1941815">
                  <a:extLst>
                    <a:ext uri="{9D8B030D-6E8A-4147-A177-3AD203B41FA5}">
                      <a16:colId xmlns:a16="http://schemas.microsoft.com/office/drawing/2014/main" val="20000"/>
                    </a:ext>
                  </a:extLst>
                </a:gridCol>
                <a:gridCol w="1610810">
                  <a:extLst>
                    <a:ext uri="{9D8B030D-6E8A-4147-A177-3AD203B41FA5}">
                      <a16:colId xmlns:a16="http://schemas.microsoft.com/office/drawing/2014/main" val="20001"/>
                    </a:ext>
                  </a:extLst>
                </a:gridCol>
                <a:gridCol w="1684175">
                  <a:extLst>
                    <a:ext uri="{9D8B030D-6E8A-4147-A177-3AD203B41FA5}">
                      <a16:colId xmlns:a16="http://schemas.microsoft.com/office/drawing/2014/main" val="20002"/>
                    </a:ext>
                  </a:extLst>
                </a:gridCol>
                <a:gridCol w="1910227">
                  <a:extLst>
                    <a:ext uri="{9D8B030D-6E8A-4147-A177-3AD203B41FA5}">
                      <a16:colId xmlns:a16="http://schemas.microsoft.com/office/drawing/2014/main" val="20003"/>
                    </a:ext>
                  </a:extLst>
                </a:gridCol>
              </a:tblGrid>
              <a:tr h="3719095">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Armenia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Australia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Austria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Azerbaijan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Bahrain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Bhutan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Brunei Darussalam</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Bulgaria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Canada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China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Cuba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Cyprus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Czech Republic</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Denmark</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Dominican Republic</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Estonia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Finland</a:t>
                      </a: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France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Gabon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Georgia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Germany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Greece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Guyana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Haiti</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Hungary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Iceland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India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Ireland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Israel</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Italy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Jamaica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Kazakhstan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Kiribati</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itchFamily="34" charset="0"/>
                          <a:cs typeface="Arial" charset="0"/>
                        </a:rPr>
                        <a:t>Kuwait</a:t>
                      </a:r>
                    </a:p>
                    <a:p>
                      <a:pPr marL="0" marR="0" lvl="0" indent="0" algn="l" defTabSz="1019175"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rgbClr val="000000"/>
                        </a:solidFill>
                        <a:effectLst/>
                        <a:latin typeface="Calibri" pitchFamily="34" charset="0"/>
                        <a:cs typeface="Arial" charset="0"/>
                      </a:endParaRP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Kyrgyzstan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Latvia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Liechtenstein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Malaysia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Marshall Islands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Mauritius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Micronesia (Federated States of)</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Monaco</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Montenegro</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Morocco</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Nauru</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Netherlands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New Zealand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Nicaragua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Niger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itchFamily="34" charset="0"/>
                          <a:cs typeface="Arial" charset="0"/>
                        </a:rPr>
                        <a:t>Norway</a:t>
                      </a:r>
                    </a:p>
                    <a:p>
                      <a:pPr marL="0" marR="0" lvl="0" indent="0" algn="l" defTabSz="1019175"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libri" pitchFamily="34" charset="0"/>
                        <a:cs typeface="Arial" charset="0"/>
                      </a:endParaRP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0" fontAlgn="auto" latinLnBrk="0" hangingPunct="0">
                        <a:lnSpc>
                          <a:spcPct val="100000"/>
                        </a:lnSpc>
                        <a:spcBef>
                          <a:spcPct val="20000"/>
                        </a:spcBef>
                        <a:spcAft>
                          <a:spcPts val="0"/>
                        </a:spcAft>
                        <a:buClrTx/>
                        <a:buSzTx/>
                        <a:buFontTx/>
                        <a:buNone/>
                        <a:tabLst/>
                        <a:defRPr/>
                      </a:pPr>
                      <a:r>
                        <a:rPr kumimoji="0" lang="en-US" altLang="en-US" sz="1200" b="0" i="0" u="none" strike="noStrike" cap="none" normalizeH="0" baseline="0" dirty="0">
                          <a:ln>
                            <a:noFill/>
                          </a:ln>
                          <a:solidFill>
                            <a:schemeClr val="tx1"/>
                          </a:solidFill>
                          <a:effectLst/>
                          <a:latin typeface="Calibri" pitchFamily="34" charset="0"/>
                          <a:cs typeface="Arial" charset="0"/>
                        </a:rPr>
                        <a:t>Poland</a:t>
                      </a:r>
                    </a:p>
                    <a:p>
                      <a:r>
                        <a:rPr lang="en-GB" sz="1200" dirty="0">
                          <a:latin typeface="Calibri" panose="020F0502020204030204" pitchFamily="34" charset="0"/>
                        </a:rPr>
                        <a:t>Portugal</a:t>
                      </a:r>
                    </a:p>
                    <a:p>
                      <a:r>
                        <a:rPr lang="en-GB" sz="1200" dirty="0">
                          <a:latin typeface="Calibri" panose="020F0502020204030204" pitchFamily="34" charset="0"/>
                        </a:rPr>
                        <a:t>Republic of Korea</a:t>
                      </a:r>
                    </a:p>
                    <a:p>
                      <a:r>
                        <a:rPr lang="en-GB" sz="1200" dirty="0">
                          <a:latin typeface="Calibri" panose="020F0502020204030204" pitchFamily="34" charset="0"/>
                        </a:rPr>
                        <a:t>Republic of Moldova</a:t>
                      </a:r>
                    </a:p>
                    <a:p>
                      <a:r>
                        <a:rPr lang="en-GB" sz="1200" dirty="0">
                          <a:latin typeface="Calibri" panose="020F0502020204030204" pitchFamily="34" charset="0"/>
                        </a:rPr>
                        <a:t>Samoa</a:t>
                      </a:r>
                    </a:p>
                    <a:p>
                      <a:r>
                        <a:rPr lang="en-GB" sz="1200" dirty="0">
                          <a:latin typeface="Calibri" panose="020F0502020204030204" pitchFamily="34" charset="0"/>
                        </a:rPr>
                        <a:t>Singapore</a:t>
                      </a:r>
                    </a:p>
                    <a:p>
                      <a:r>
                        <a:rPr lang="en-GB" sz="1200" dirty="0">
                          <a:latin typeface="Calibri" panose="020F0502020204030204" pitchFamily="34" charset="0"/>
                        </a:rPr>
                        <a:t>Slovakia</a:t>
                      </a:r>
                    </a:p>
                    <a:p>
                      <a:r>
                        <a:rPr lang="en-GB" sz="1200" dirty="0">
                          <a:latin typeface="Calibri" panose="020F0502020204030204" pitchFamily="34" charset="0"/>
                        </a:rPr>
                        <a:t>Solomon Islands</a:t>
                      </a:r>
                    </a:p>
                    <a:p>
                      <a:r>
                        <a:rPr lang="en-GB" sz="1200" dirty="0">
                          <a:latin typeface="Calibri" panose="020F0502020204030204" pitchFamily="34" charset="0"/>
                        </a:rPr>
                        <a:t>South Africa</a:t>
                      </a:r>
                    </a:p>
                    <a:p>
                      <a:r>
                        <a:rPr lang="en-GB" sz="1200" dirty="0">
                          <a:latin typeface="Calibri" panose="020F0502020204030204" pitchFamily="34" charset="0"/>
                        </a:rPr>
                        <a:t>Spain</a:t>
                      </a:r>
                    </a:p>
                    <a:p>
                      <a:r>
                        <a:rPr lang="en-GB" sz="1200" dirty="0">
                          <a:latin typeface="Calibri" panose="020F0502020204030204" pitchFamily="34" charset="0"/>
                        </a:rPr>
                        <a:t>Sweden</a:t>
                      </a:r>
                    </a:p>
                    <a:p>
                      <a:r>
                        <a:rPr lang="en-GB" sz="1200" dirty="0">
                          <a:latin typeface="Calibri" panose="020F0502020204030204" pitchFamily="34" charset="0"/>
                        </a:rPr>
                        <a:t>Switzerland</a:t>
                      </a:r>
                    </a:p>
                    <a:p>
                      <a:r>
                        <a:rPr lang="en-GB" sz="1200" dirty="0">
                          <a:latin typeface="Calibri" panose="020F0502020204030204" pitchFamily="34" charset="0"/>
                        </a:rPr>
                        <a:t>Turkey</a:t>
                      </a:r>
                    </a:p>
                    <a:p>
                      <a:r>
                        <a:rPr lang="en-GB" sz="1200" dirty="0">
                          <a:latin typeface="Calibri" panose="020F0502020204030204" pitchFamily="34" charset="0"/>
                        </a:rPr>
                        <a:t>Tuvalu</a:t>
                      </a:r>
                    </a:p>
                    <a:p>
                      <a:r>
                        <a:rPr lang="en-GB" sz="1200" dirty="0">
                          <a:latin typeface="Calibri" panose="020F0502020204030204" pitchFamily="34" charset="0"/>
                        </a:rPr>
                        <a:t>Ukraine</a:t>
                      </a:r>
                    </a:p>
                    <a:p>
                      <a:endParaRPr lang="en-GB" sz="1200" dirty="0">
                        <a:latin typeface="Calibri" panose="020F0502020204030204" pitchFamily="34" charset="0"/>
                      </a:endParaRPr>
                    </a:p>
                  </a:txBody>
                  <a:tcPr marL="101823" marR="101823" marT="52950" marB="5295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4" name="Rectangle 6">
            <a:extLst>
              <a:ext uri="{FF2B5EF4-FFF2-40B4-BE49-F238E27FC236}">
                <a16:creationId xmlns:a16="http://schemas.microsoft.com/office/drawing/2014/main" id="{8DA0E83B-F344-468B-87B0-45D291417156}"/>
              </a:ext>
            </a:extLst>
          </p:cNvPr>
          <p:cNvSpPr>
            <a:spLocks noGrp="1" noChangeArrowheads="1"/>
          </p:cNvSpPr>
          <p:nvPr>
            <p:ph type="sldNum" sz="quarter" idx="12"/>
          </p:nvPr>
        </p:nvSpPr>
        <p:spPr>
          <a:xfrm>
            <a:off x="6553200" y="6528345"/>
            <a:ext cx="2133600" cy="495322"/>
          </a:xfrm>
          <a:noFill/>
        </p:spPr>
        <p:txBody>
          <a:bodyPr/>
          <a:lstStyle/>
          <a:p>
            <a:r>
              <a:rPr lang="en-US" altLang="en-US" dirty="0">
                <a:latin typeface="Calibri" pitchFamily="34" charset="0"/>
              </a:rPr>
              <a:t>17</a:t>
            </a:r>
            <a:endParaRPr lang="en-GB" altLang="en-US" dirty="0">
              <a:latin typeface="Calibri" pitchFamily="34" charset="0"/>
            </a:endParaRPr>
          </a:p>
        </p:txBody>
      </p:sp>
      <p:sp>
        <p:nvSpPr>
          <p:cNvPr id="5" name="Text Box 7">
            <a:extLst>
              <a:ext uri="{FF2B5EF4-FFF2-40B4-BE49-F238E27FC236}">
                <a16:creationId xmlns:a16="http://schemas.microsoft.com/office/drawing/2014/main" id="{27BF27C4-65AE-4335-BA19-B78958905FE0}"/>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 name="Line 58">
            <a:extLst>
              <a:ext uri="{FF2B5EF4-FFF2-40B4-BE49-F238E27FC236}">
                <a16:creationId xmlns:a16="http://schemas.microsoft.com/office/drawing/2014/main" id="{DD220C3D-10C7-4CC5-9C88-ADD100D5267F}"/>
              </a:ext>
            </a:extLst>
          </p:cNvPr>
          <p:cNvSpPr>
            <a:spLocks noChangeShapeType="1"/>
          </p:cNvSpPr>
          <p:nvPr/>
        </p:nvSpPr>
        <p:spPr bwMode="auto">
          <a:xfrm>
            <a:off x="228600" y="1347276"/>
            <a:ext cx="1487488" cy="0"/>
          </a:xfrm>
          <a:prstGeom prst="line">
            <a:avLst/>
          </a:prstGeom>
          <a:noFill/>
          <a:ln w="9525">
            <a:noFill/>
            <a:round/>
            <a:headEnd/>
            <a:tailEnd/>
          </a:ln>
        </p:spPr>
        <p:txBody>
          <a:bodyPr wrap="none"/>
          <a:lstStyle/>
          <a:p>
            <a:endParaRPr lang="en-US"/>
          </a:p>
        </p:txBody>
      </p:sp>
      <p:sp>
        <p:nvSpPr>
          <p:cNvPr id="7" name="Line 62">
            <a:extLst>
              <a:ext uri="{FF2B5EF4-FFF2-40B4-BE49-F238E27FC236}">
                <a16:creationId xmlns:a16="http://schemas.microsoft.com/office/drawing/2014/main" id="{D552610A-1A8A-4A42-9591-EBEE6F5E35B4}"/>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8" name="Line 66">
            <a:extLst>
              <a:ext uri="{FF2B5EF4-FFF2-40B4-BE49-F238E27FC236}">
                <a16:creationId xmlns:a16="http://schemas.microsoft.com/office/drawing/2014/main" id="{BAA6719C-AB57-4CDB-9747-AC1E7A797F36}"/>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dirty="0"/>
          </a:p>
        </p:txBody>
      </p:sp>
      <p:sp>
        <p:nvSpPr>
          <p:cNvPr id="9" name="Line 68">
            <a:extLst>
              <a:ext uri="{FF2B5EF4-FFF2-40B4-BE49-F238E27FC236}">
                <a16:creationId xmlns:a16="http://schemas.microsoft.com/office/drawing/2014/main" id="{E0F7CF2C-E787-4AC0-B303-D4D996E09D68}"/>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0" name="Text Box 77">
            <a:extLst>
              <a:ext uri="{FF2B5EF4-FFF2-40B4-BE49-F238E27FC236}">
                <a16:creationId xmlns:a16="http://schemas.microsoft.com/office/drawing/2014/main" id="{F5A2A445-CF67-4D70-82FD-188AC0761281}"/>
              </a:ext>
            </a:extLst>
          </p:cNvPr>
          <p:cNvSpPr txBox="1">
            <a:spLocks noChangeArrowheads="1"/>
          </p:cNvSpPr>
          <p:nvPr/>
        </p:nvSpPr>
        <p:spPr bwMode="auto">
          <a:xfrm>
            <a:off x="190500" y="62741"/>
            <a:ext cx="5490221"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17 -</a:t>
            </a:r>
            <a:r>
              <a:rPr lang="en-GB" altLang="ja-JP" sz="3200" dirty="0">
                <a:solidFill>
                  <a:srgbClr val="0066CC"/>
                </a:solidFill>
                <a:ea typeface="ＭＳ Ｐゴシック" pitchFamily="34" charset="-128"/>
              </a:rPr>
              <a:t> </a:t>
            </a:r>
            <a:r>
              <a:rPr lang="en-GB" altLang="en-US" sz="3200" dirty="0">
                <a:solidFill>
                  <a:srgbClr val="009900"/>
                </a:solidFill>
              </a:rPr>
              <a:t>Tribunal Assessments</a:t>
            </a:r>
            <a:br>
              <a:rPr lang="en-GB" altLang="en-US" sz="3600" dirty="0">
                <a:solidFill>
                  <a:srgbClr val="009900"/>
                </a:solidFill>
              </a:rPr>
            </a:br>
            <a:r>
              <a:rPr lang="en-GB" altLang="en-US" sz="2000" dirty="0"/>
              <a:t>Fully paid </a:t>
            </a:r>
            <a:r>
              <a:rPr lang="en-US" altLang="en-US" sz="2000" dirty="0"/>
              <a:t>at 30 April 2019: 65 Member States*</a:t>
            </a:r>
            <a:endParaRPr lang="en-GB" altLang="en-US" sz="2000" dirty="0"/>
          </a:p>
        </p:txBody>
      </p:sp>
      <p:pic>
        <p:nvPicPr>
          <p:cNvPr id="11" name="Picture 4">
            <a:extLst>
              <a:ext uri="{FF2B5EF4-FFF2-40B4-BE49-F238E27FC236}">
                <a16:creationId xmlns:a16="http://schemas.microsoft.com/office/drawing/2014/main" id="{8D93BFA7-5708-483E-A959-6A0EBE0D8987}"/>
              </a:ext>
            </a:extLst>
          </p:cNvPr>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12" name="Rectangle 48">
            <a:extLst>
              <a:ext uri="{FF2B5EF4-FFF2-40B4-BE49-F238E27FC236}">
                <a16:creationId xmlns:a16="http://schemas.microsoft.com/office/drawing/2014/main" id="{B2721284-E607-4014-804E-CDD156F35D46}"/>
              </a:ext>
            </a:extLst>
          </p:cNvPr>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 name="Text Box 6">
            <a:extLst>
              <a:ext uri="{FF2B5EF4-FFF2-40B4-BE49-F238E27FC236}">
                <a16:creationId xmlns:a16="http://schemas.microsoft.com/office/drawing/2014/main" id="{B308FAF8-B5A3-4C3B-892D-9D6A4A16A903}"/>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14" name="Group 36">
            <a:extLst>
              <a:ext uri="{FF2B5EF4-FFF2-40B4-BE49-F238E27FC236}">
                <a16:creationId xmlns:a16="http://schemas.microsoft.com/office/drawing/2014/main" id="{9AE47257-BB0E-444D-B5A2-BD48D13DA114}"/>
              </a:ext>
            </a:extLst>
          </p:cNvPr>
          <p:cNvGrpSpPr>
            <a:grpSpLocks/>
          </p:cNvGrpSpPr>
          <p:nvPr/>
        </p:nvGrpSpPr>
        <p:grpSpPr bwMode="auto">
          <a:xfrm>
            <a:off x="7658101" y="2190975"/>
            <a:ext cx="1162050" cy="630710"/>
            <a:chOff x="7658100" y="2106614"/>
            <a:chExt cx="1162050" cy="606425"/>
          </a:xfrm>
        </p:grpSpPr>
        <p:grpSp>
          <p:nvGrpSpPr>
            <p:cNvPr id="15" name="Group 58">
              <a:extLst>
                <a:ext uri="{FF2B5EF4-FFF2-40B4-BE49-F238E27FC236}">
                  <a16:creationId xmlns:a16="http://schemas.microsoft.com/office/drawing/2014/main" id="{7F3B3512-0D69-4114-B5A9-5CBA9360C16B}"/>
                </a:ext>
              </a:extLst>
            </p:cNvPr>
            <p:cNvGrpSpPr>
              <a:grpSpLocks/>
            </p:cNvGrpSpPr>
            <p:nvPr/>
          </p:nvGrpSpPr>
          <p:grpSpPr bwMode="auto">
            <a:xfrm>
              <a:off x="7667625" y="2106614"/>
              <a:ext cx="1152525" cy="606425"/>
              <a:chOff x="4830" y="1327"/>
              <a:chExt cx="726" cy="382"/>
            </a:xfrm>
          </p:grpSpPr>
          <p:sp>
            <p:nvSpPr>
              <p:cNvPr id="17" name="Text Box 59">
                <a:extLst>
                  <a:ext uri="{FF2B5EF4-FFF2-40B4-BE49-F238E27FC236}">
                    <a16:creationId xmlns:a16="http://schemas.microsoft.com/office/drawing/2014/main" id="{53CCEF99-F6F1-479E-8344-FB149E463080}"/>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18" name="Text Box 60">
                <a:extLst>
                  <a:ext uri="{FF2B5EF4-FFF2-40B4-BE49-F238E27FC236}">
                    <a16:creationId xmlns:a16="http://schemas.microsoft.com/office/drawing/2014/main" id="{4BF45415-7EBF-40FF-AF0B-289BC06A58B5}"/>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19" name="Text Box 61">
                <a:extLst>
                  <a:ext uri="{FF2B5EF4-FFF2-40B4-BE49-F238E27FC236}">
                    <a16:creationId xmlns:a16="http://schemas.microsoft.com/office/drawing/2014/main" id="{722A69C7-0C1B-4DD8-B769-0A5B363C0CD6}"/>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16" name="Rectangle 63">
              <a:extLst>
                <a:ext uri="{FF2B5EF4-FFF2-40B4-BE49-F238E27FC236}">
                  <a16:creationId xmlns:a16="http://schemas.microsoft.com/office/drawing/2014/main" id="{DC598934-ED50-48D0-8358-3AC4825F52AA}"/>
                </a:ext>
              </a:extLst>
            </p:cNvPr>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20" name="Text Box 46">
            <a:extLst>
              <a:ext uri="{FF2B5EF4-FFF2-40B4-BE49-F238E27FC236}">
                <a16:creationId xmlns:a16="http://schemas.microsoft.com/office/drawing/2014/main" id="{40668802-F4C2-4049-A370-E50F59EED862}"/>
              </a:ext>
            </a:extLst>
          </p:cNvPr>
          <p:cNvSpPr txBox="1">
            <a:spLocks noChangeArrowheads="1"/>
          </p:cNvSpPr>
          <p:nvPr/>
        </p:nvSpPr>
        <p:spPr bwMode="auto">
          <a:xfrm>
            <a:off x="282576" y="6352944"/>
            <a:ext cx="4004301" cy="307777"/>
          </a:xfrm>
          <a:prstGeom prst="rect">
            <a:avLst/>
          </a:prstGeom>
          <a:noFill/>
          <a:ln w="9525">
            <a:noFill/>
            <a:miter lim="800000"/>
            <a:headEnd/>
            <a:tailEnd/>
          </a:ln>
        </p:spPr>
        <p:txBody>
          <a:bodyPr wrap="none">
            <a:spAutoFit/>
          </a:bodyPr>
          <a:lstStyle/>
          <a:p>
            <a:r>
              <a:rPr lang="en-US" altLang="en-US" sz="1400" dirty="0"/>
              <a:t>*Compared to 64 Member States as at 30 April 2018</a:t>
            </a:r>
          </a:p>
        </p:txBody>
      </p:sp>
    </p:spTree>
    <p:extLst>
      <p:ext uri="{BB962C8B-B14F-4D97-AF65-F5344CB8AC3E}">
        <p14:creationId xmlns:p14="http://schemas.microsoft.com/office/powerpoint/2010/main" val="1157864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18</a:t>
            </a:r>
          </a:p>
        </p:txBody>
      </p:sp>
      <p:sp>
        <p:nvSpPr>
          <p:cNvPr id="3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1"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2"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3"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4"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36"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37" name="Rectangle 48"/>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8"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39" name="Group 36"/>
          <p:cNvGrpSpPr>
            <a:grpSpLocks/>
          </p:cNvGrpSpPr>
          <p:nvPr/>
        </p:nvGrpSpPr>
        <p:grpSpPr bwMode="auto">
          <a:xfrm>
            <a:off x="7658101" y="2190975"/>
            <a:ext cx="1162050" cy="630710"/>
            <a:chOff x="7658100" y="2106614"/>
            <a:chExt cx="1162050" cy="606425"/>
          </a:xfrm>
        </p:grpSpPr>
        <p:grpSp>
          <p:nvGrpSpPr>
            <p:cNvPr id="40" name="Group 58"/>
            <p:cNvGrpSpPr>
              <a:grpSpLocks/>
            </p:cNvGrpSpPr>
            <p:nvPr/>
          </p:nvGrpSpPr>
          <p:grpSpPr bwMode="auto">
            <a:xfrm>
              <a:off x="7667625" y="2106614"/>
              <a:ext cx="1152525" cy="606425"/>
              <a:chOff x="4830" y="1327"/>
              <a:chExt cx="726" cy="382"/>
            </a:xfrm>
          </p:grpSpPr>
          <p:sp>
            <p:nvSpPr>
              <p:cNvPr id="42"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43"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44"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41" name="Rectangle 63"/>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46" name="Text Box 26"/>
          <p:cNvSpPr txBox="1">
            <a:spLocks noChangeArrowheads="1"/>
          </p:cNvSpPr>
          <p:nvPr/>
        </p:nvSpPr>
        <p:spPr bwMode="auto">
          <a:xfrm>
            <a:off x="409030" y="240126"/>
            <a:ext cx="6880025"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18 - </a:t>
            </a:r>
            <a:r>
              <a:rPr lang="en-GB" altLang="en-US" sz="3200" dirty="0">
                <a:solidFill>
                  <a:srgbClr val="009900"/>
                </a:solidFill>
              </a:rPr>
              <a:t>Unpaid Tribunal Assessments</a:t>
            </a:r>
            <a:r>
              <a:rPr lang="en-GB" altLang="en-US" sz="3200" dirty="0"/>
              <a:t> </a:t>
            </a:r>
          </a:p>
          <a:p>
            <a:r>
              <a:rPr lang="en-GB" altLang="en-US" sz="2000" dirty="0"/>
              <a:t>Actual (US$ millions)</a:t>
            </a:r>
          </a:p>
        </p:txBody>
      </p:sp>
      <p:graphicFrame>
        <p:nvGraphicFramePr>
          <p:cNvPr id="47" name="Group 24"/>
          <p:cNvGraphicFramePr>
            <a:graphicFrameLocks noGrp="1"/>
          </p:cNvGraphicFramePr>
          <p:nvPr>
            <p:extLst>
              <p:ext uri="{D42A27DB-BD31-4B8C-83A1-F6EECF244321}">
                <p14:modId xmlns:p14="http://schemas.microsoft.com/office/powerpoint/2010/main" val="506141707"/>
              </p:ext>
            </p:extLst>
          </p:nvPr>
        </p:nvGraphicFramePr>
        <p:xfrm>
          <a:off x="847724" y="1641316"/>
          <a:ext cx="5705477" cy="3927222"/>
        </p:xfrm>
        <a:graphic>
          <a:graphicData uri="http://schemas.openxmlformats.org/drawingml/2006/table">
            <a:tbl>
              <a:tblPr/>
              <a:tblGrid>
                <a:gridCol w="1575307">
                  <a:extLst>
                    <a:ext uri="{9D8B030D-6E8A-4147-A177-3AD203B41FA5}">
                      <a16:colId xmlns:a16="http://schemas.microsoft.com/office/drawing/2014/main" val="20000"/>
                    </a:ext>
                  </a:extLst>
                </a:gridCol>
                <a:gridCol w="675950">
                  <a:extLst>
                    <a:ext uri="{9D8B030D-6E8A-4147-A177-3AD203B41FA5}">
                      <a16:colId xmlns:a16="http://schemas.microsoft.com/office/drawing/2014/main" val="20001"/>
                    </a:ext>
                  </a:extLst>
                </a:gridCol>
                <a:gridCol w="481185">
                  <a:extLst>
                    <a:ext uri="{9D8B030D-6E8A-4147-A177-3AD203B41FA5}">
                      <a16:colId xmlns:a16="http://schemas.microsoft.com/office/drawing/2014/main" val="20002"/>
                    </a:ext>
                  </a:extLst>
                </a:gridCol>
                <a:gridCol w="482618">
                  <a:extLst>
                    <a:ext uri="{9D8B030D-6E8A-4147-A177-3AD203B41FA5}">
                      <a16:colId xmlns:a16="http://schemas.microsoft.com/office/drawing/2014/main" val="20003"/>
                    </a:ext>
                  </a:extLst>
                </a:gridCol>
                <a:gridCol w="793382">
                  <a:extLst>
                    <a:ext uri="{9D8B030D-6E8A-4147-A177-3AD203B41FA5}">
                      <a16:colId xmlns:a16="http://schemas.microsoft.com/office/drawing/2014/main" val="20004"/>
                    </a:ext>
                  </a:extLst>
                </a:gridCol>
                <a:gridCol w="496937">
                  <a:extLst>
                    <a:ext uri="{9D8B030D-6E8A-4147-A177-3AD203B41FA5}">
                      <a16:colId xmlns:a16="http://schemas.microsoft.com/office/drawing/2014/main" val="20005"/>
                    </a:ext>
                  </a:extLst>
                </a:gridCol>
                <a:gridCol w="1200098">
                  <a:extLst>
                    <a:ext uri="{9D8B030D-6E8A-4147-A177-3AD203B41FA5}">
                      <a16:colId xmlns:a16="http://schemas.microsoft.com/office/drawing/2014/main" val="20006"/>
                    </a:ext>
                  </a:extLst>
                </a:gridCol>
              </a:tblGrid>
              <a:tr h="726822">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a:t>
                      </a:r>
                    </a:p>
                  </a:txBody>
                  <a:tcPr marL="91429" marR="91429" marT="47544" marB="47544" anchor="ctr" horzOverflow="overflow">
                    <a:lnL>
                      <a:noFill/>
                    </a:lnL>
                    <a:lnR>
                      <a:noFill/>
                    </a:lnR>
                    <a:lnT w="19050" cap="flat" cmpd="sng" algn="ctr">
                      <a:solidFill>
                        <a:schemeClr val="tx1">
                          <a:lumMod val="50000"/>
                          <a:lumOff val="50000"/>
                        </a:schemeClr>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tx1">
                          <a:lumMod val="50000"/>
                          <a:lumOff val="50000"/>
                        </a:schemeClr>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tx1">
                          <a:lumMod val="50000"/>
                          <a:lumOff val="50000"/>
                        </a:schemeClr>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GB" altLang="en-US" sz="1700" b="1" i="0" u="none" strike="noStrike" cap="none" normalizeH="0" baseline="0" dirty="0">
                          <a:ln>
                            <a:noFill/>
                          </a:ln>
                          <a:solidFill>
                            <a:schemeClr val="tx1"/>
                          </a:solidFill>
                          <a:effectLst/>
                          <a:latin typeface="Calibri" pitchFamily="34" charset="0"/>
                          <a:cs typeface="Arial" charset="0"/>
                        </a:rPr>
                        <a:t>30 Apr 2019</a:t>
                      </a:r>
                    </a:p>
                  </a:txBody>
                  <a:tcPr marL="91429" marR="91429" marT="47544" marB="47544" anchor="ctr" horzOverflow="overflow">
                    <a:lnL>
                      <a:noFill/>
                    </a:lnL>
                    <a:lnR>
                      <a:noFill/>
                    </a:lnR>
                    <a:lnT w="19050" cap="flat" cmpd="sng" algn="ctr">
                      <a:solidFill>
                        <a:schemeClr val="tx1">
                          <a:lumMod val="50000"/>
                          <a:lumOff val="50000"/>
                        </a:schemeClr>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457200">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United States</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41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7200">
                <a:tc gridSpan="4">
                  <a:txBody>
                    <a:bodyPr/>
                    <a:lstStyle/>
                    <a:p>
                      <a:pPr marL="0" marR="0" lvl="0" indent="0" algn="l" defTabSz="973138"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Russian Federation</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19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57200">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Indonesia</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6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57200">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Japan</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4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57200">
                <a:tc gridSpan="4">
                  <a:txBody>
                    <a:bodyPr/>
                    <a:lstStyle/>
                    <a:p>
                      <a:r>
                        <a:rPr lang="en-US" sz="1700" dirty="0">
                          <a:latin typeface="Calibri" panose="020F0502020204030204" pitchFamily="34" charset="0"/>
                        </a:rPr>
                        <a:t>Brazil</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4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57200">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Other Member States</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algn="r" fontAlgn="b"/>
                      <a:r>
                        <a:rPr lang="en-US" sz="1700" u="none" strike="noStrike" dirty="0">
                          <a:effectLst/>
                          <a:latin typeface="Calibri" panose="020F0502020204030204" pitchFamily="34" charset="0"/>
                        </a:rPr>
                        <a:t>              16 </a:t>
                      </a:r>
                      <a:endParaRPr lang="en-US" sz="1700" b="0" i="0" u="none" strike="noStrike" dirty="0">
                        <a:solidFill>
                          <a:srgbClr val="000000"/>
                        </a:solidFill>
                        <a:effectLst/>
                        <a:latin typeface="Calibri" panose="020F0502020204030204" pitchFamily="34" charset="0"/>
                      </a:endParaRPr>
                    </a:p>
                  </a:txBody>
                  <a:tcPr marT="7620" marB="9144" anchor="ctr">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57200">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gridSpan="3">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gridSpan="2">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700" b="1" i="0" u="none" strike="noStrike" cap="none" normalizeH="0" baseline="0" dirty="0">
                          <a:ln>
                            <a:noFill/>
                          </a:ln>
                          <a:solidFill>
                            <a:schemeClr val="tx1"/>
                          </a:solidFill>
                          <a:effectLst/>
                          <a:latin typeface="Calibri" pitchFamily="34" charset="0"/>
                          <a:cs typeface="Arial" charset="0"/>
                        </a:rPr>
                        <a:t>90</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dirty="0"/>
                    </a:p>
                  </a:txBody>
                  <a:tcPr/>
                </a:tc>
                <a:extLst>
                  <a:ext uri="{0D108BD9-81ED-4DB2-BD59-A6C34878D82A}">
                    <a16:rowId xmlns:a16="http://schemas.microsoft.com/office/drawing/2014/main" val="10007"/>
                  </a:ext>
                </a:extLst>
              </a:tr>
            </a:tbl>
          </a:graphicData>
        </a:graphic>
      </p:graphicFrame>
      <p:sp>
        <p:nvSpPr>
          <p:cNvPr id="21" name="Text Box 181">
            <a:extLst>
              <a:ext uri="{FF2B5EF4-FFF2-40B4-BE49-F238E27FC236}">
                <a16:creationId xmlns:a16="http://schemas.microsoft.com/office/drawing/2014/main" id="{AE6C562E-C117-4EE4-BBFA-A0FF0DADDE1E}"/>
              </a:ext>
            </a:extLst>
          </p:cNvPr>
          <p:cNvSpPr txBox="1">
            <a:spLocks noChangeArrowheads="1"/>
          </p:cNvSpPr>
          <p:nvPr/>
        </p:nvSpPr>
        <p:spPr bwMode="auto">
          <a:xfrm>
            <a:off x="355324" y="6046624"/>
            <a:ext cx="769885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US" altLang="ja-JP" sz="1300" dirty="0">
                <a:latin typeface="Calibri" pitchFamily="34" charset="0"/>
                <a:ea typeface="ＭＳ Ｐゴシック" pitchFamily="34" charset="-128"/>
              </a:rPr>
              <a:t>Payment of $1.1 million received subsequent to 30 April 2019.</a:t>
            </a:r>
          </a:p>
        </p:txBody>
      </p:sp>
      <p:sp>
        <p:nvSpPr>
          <p:cNvPr id="22" name="TextBox 21">
            <a:extLst>
              <a:ext uri="{FF2B5EF4-FFF2-40B4-BE49-F238E27FC236}">
                <a16:creationId xmlns:a16="http://schemas.microsoft.com/office/drawing/2014/main" id="{AB379B63-664A-49E8-A1F1-32824B2D32EB}"/>
              </a:ext>
            </a:extLst>
          </p:cNvPr>
          <p:cNvSpPr txBox="1"/>
          <p:nvPr/>
        </p:nvSpPr>
        <p:spPr>
          <a:xfrm flipH="1" flipV="1">
            <a:off x="6129338" y="2338870"/>
            <a:ext cx="533400" cy="353943"/>
          </a:xfrm>
          <a:prstGeom prst="rect">
            <a:avLst/>
          </a:prstGeom>
          <a:noFill/>
        </p:spPr>
        <p:txBody>
          <a:bodyPr wrap="square" rtlCol="0">
            <a:spAutoFit/>
          </a:bodyPr>
          <a:lstStyle/>
          <a:p>
            <a:r>
              <a:rPr lang="en-US" sz="1700" dirty="0"/>
              <a:t>*</a:t>
            </a:r>
          </a:p>
        </p:txBody>
      </p:sp>
    </p:spTree>
    <p:extLst>
      <p:ext uri="{BB962C8B-B14F-4D97-AF65-F5344CB8AC3E}">
        <p14:creationId xmlns:p14="http://schemas.microsoft.com/office/powerpoint/2010/main" val="333643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6">
            <a:extLst>
              <a:ext uri="{FF2B5EF4-FFF2-40B4-BE49-F238E27FC236}">
                <a16:creationId xmlns:a16="http://schemas.microsoft.com/office/drawing/2014/main" id="{63D488CA-E84B-48DC-A93B-7DDC79288298}"/>
              </a:ext>
            </a:extLst>
          </p:cNvPr>
          <p:cNvSpPr txBox="1">
            <a:spLocks noChangeArrowheads="1"/>
          </p:cNvSpPr>
          <p:nvPr/>
        </p:nvSpPr>
        <p:spPr bwMode="auto">
          <a:xfrm>
            <a:off x="235098" y="291832"/>
            <a:ext cx="6241902"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ja-JP" sz="3100" dirty="0">
                <a:latin typeface="Calibri" pitchFamily="34" charset="0"/>
                <a:ea typeface="ＭＳ Ｐゴシック" pitchFamily="34" charset="-128"/>
              </a:rPr>
              <a:t>Chart 1 - </a:t>
            </a:r>
            <a:r>
              <a:rPr lang="en-GB" altLang="en-US" sz="2500" dirty="0">
                <a:solidFill>
                  <a:srgbClr val="CC0000"/>
                </a:solidFill>
                <a:latin typeface="Calibri" panose="020F0502020204030204" pitchFamily="34" charset="0"/>
              </a:rPr>
              <a:t>Regular Budget Cash Balance Trend</a:t>
            </a:r>
            <a:endParaRPr kumimoji="0" lang="en-GB" altLang="ja-JP" sz="2500" dirty="0">
              <a:solidFill>
                <a:srgbClr val="990033"/>
              </a:solidFill>
              <a:latin typeface="Calibri" pitchFamily="34" charset="0"/>
              <a:ea typeface="ＭＳ Ｐゴシック" pitchFamily="34" charset="-128"/>
            </a:endParaRPr>
          </a:p>
        </p:txBody>
      </p:sp>
      <p:pic>
        <p:nvPicPr>
          <p:cNvPr id="5" name="Picture 450">
            <a:extLst>
              <a:ext uri="{FF2B5EF4-FFF2-40B4-BE49-F238E27FC236}">
                <a16:creationId xmlns:a16="http://schemas.microsoft.com/office/drawing/2014/main" id="{F4B3CB10-6082-4948-8ABD-154EABA05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7637" y="341225"/>
            <a:ext cx="10668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793FEAE9-0826-457D-9EE2-14F91FEB9FAE}"/>
              </a:ext>
            </a:extLst>
          </p:cNvPr>
          <p:cNvSpPr txBox="1">
            <a:spLocks noChangeArrowheads="1"/>
          </p:cNvSpPr>
          <p:nvPr/>
        </p:nvSpPr>
        <p:spPr bwMode="auto">
          <a:xfrm>
            <a:off x="7808912" y="145402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US" altLang="zh-CN" sz="1200" b="1" i="1" dirty="0">
                <a:solidFill>
                  <a:srgbClr val="336699"/>
                </a:solidFill>
                <a:latin typeface="Calibri" pitchFamily="34" charset="0"/>
                <a:ea typeface="SimSun" pitchFamily="2" charset="-122"/>
              </a:rPr>
              <a:t>The United Nations </a:t>
            </a:r>
            <a:br>
              <a:rPr kumimoji="0" lang="en-US" altLang="zh-CN" sz="1200" b="1" i="1" dirty="0">
                <a:solidFill>
                  <a:srgbClr val="336699"/>
                </a:solidFill>
                <a:latin typeface="Calibri" pitchFamily="34" charset="0"/>
                <a:ea typeface="SimSun" pitchFamily="2" charset="-122"/>
              </a:rPr>
            </a:br>
            <a:r>
              <a:rPr kumimoji="0" lang="en-US" altLang="zh-CN" sz="1200" b="1" i="1" dirty="0">
                <a:solidFill>
                  <a:srgbClr val="336699"/>
                </a:solidFill>
                <a:latin typeface="Calibri" pitchFamily="34" charset="0"/>
                <a:ea typeface="SimSun" pitchFamily="2" charset="-122"/>
              </a:rPr>
              <a:t>Financial Situation</a:t>
            </a:r>
            <a:endParaRPr kumimoji="0" lang="en-GB" altLang="ja-JP" sz="1200" b="1" i="1" dirty="0">
              <a:solidFill>
                <a:srgbClr val="336699"/>
              </a:solidFill>
              <a:latin typeface="Calibri" pitchFamily="34" charset="0"/>
              <a:ea typeface="ＭＳ Ｐゴシック" pitchFamily="34" charset="-128"/>
            </a:endParaRPr>
          </a:p>
        </p:txBody>
      </p:sp>
      <p:sp>
        <p:nvSpPr>
          <p:cNvPr id="15" name="Text Box 60">
            <a:extLst>
              <a:ext uri="{FF2B5EF4-FFF2-40B4-BE49-F238E27FC236}">
                <a16:creationId xmlns:a16="http://schemas.microsoft.com/office/drawing/2014/main" id="{ACBC5603-CD6E-4725-A98A-8204B5D20739}"/>
              </a:ext>
            </a:extLst>
          </p:cNvPr>
          <p:cNvSpPr txBox="1">
            <a:spLocks noChangeArrowheads="1"/>
          </p:cNvSpPr>
          <p:nvPr/>
        </p:nvSpPr>
        <p:spPr bwMode="auto">
          <a:xfrm>
            <a:off x="250648" y="798471"/>
            <a:ext cx="16834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US" altLang="ja-JP" sz="2000" dirty="0">
                <a:latin typeface="Calibri" pitchFamily="34" charset="0"/>
                <a:ea typeface="ＭＳ Ｐゴシック" pitchFamily="34" charset="-128"/>
              </a:rPr>
              <a:t>(US$ millions)</a:t>
            </a:r>
          </a:p>
        </p:txBody>
      </p:sp>
      <p:sp>
        <p:nvSpPr>
          <p:cNvPr id="19" name="Rectangle 6">
            <a:extLst>
              <a:ext uri="{FF2B5EF4-FFF2-40B4-BE49-F238E27FC236}">
                <a16:creationId xmlns:a16="http://schemas.microsoft.com/office/drawing/2014/main" id="{3D304069-6C5D-4426-8FD4-65BA9610BAB6}"/>
              </a:ext>
            </a:extLst>
          </p:cNvPr>
          <p:cNvSpPr>
            <a:spLocks noGrp="1" noChangeArrowheads="1"/>
          </p:cNvSpPr>
          <p:nvPr>
            <p:ph type="sldNum" sz="quarter" idx="12"/>
          </p:nvPr>
        </p:nvSpPr>
        <p:spPr>
          <a:xfrm>
            <a:off x="6553200" y="6495324"/>
            <a:ext cx="2133600" cy="495322"/>
          </a:xfrm>
          <a:noFill/>
        </p:spPr>
        <p:txBody>
          <a:bodyPr/>
          <a:lstStyle/>
          <a:p>
            <a:r>
              <a:rPr lang="en-GB" altLang="en-US" dirty="0">
                <a:latin typeface="Calibri" pitchFamily="34" charset="0"/>
              </a:rPr>
              <a:t>1</a:t>
            </a:r>
          </a:p>
        </p:txBody>
      </p:sp>
      <p:sp>
        <p:nvSpPr>
          <p:cNvPr id="17" name="Rectangle 48">
            <a:extLst>
              <a:ext uri="{FF2B5EF4-FFF2-40B4-BE49-F238E27FC236}">
                <a16:creationId xmlns:a16="http://schemas.microsoft.com/office/drawing/2014/main" id="{BC8166DB-7A70-44DE-918C-7524CAC2E6DE}"/>
              </a:ext>
            </a:extLst>
          </p:cNvPr>
          <p:cNvSpPr>
            <a:spLocks/>
          </p:cNvSpPr>
          <p:nvPr/>
        </p:nvSpPr>
        <p:spPr bwMode="auto">
          <a:xfrm>
            <a:off x="7801380" y="141992"/>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grpSp>
        <p:nvGrpSpPr>
          <p:cNvPr id="18" name="Group 99">
            <a:extLst>
              <a:ext uri="{FF2B5EF4-FFF2-40B4-BE49-F238E27FC236}">
                <a16:creationId xmlns:a16="http://schemas.microsoft.com/office/drawing/2014/main" id="{34029CE9-013A-4324-BF51-81399245689A}"/>
              </a:ext>
            </a:extLst>
          </p:cNvPr>
          <p:cNvGrpSpPr>
            <a:grpSpLocks/>
          </p:cNvGrpSpPr>
          <p:nvPr/>
        </p:nvGrpSpPr>
        <p:grpSpPr bwMode="auto">
          <a:xfrm>
            <a:off x="7943850" y="2205235"/>
            <a:ext cx="1162050" cy="630710"/>
            <a:chOff x="4824" y="1327"/>
            <a:chExt cx="732" cy="382"/>
          </a:xfrm>
        </p:grpSpPr>
        <p:grpSp>
          <p:nvGrpSpPr>
            <p:cNvPr id="20" name="Group 98">
              <a:extLst>
                <a:ext uri="{FF2B5EF4-FFF2-40B4-BE49-F238E27FC236}">
                  <a16:creationId xmlns:a16="http://schemas.microsoft.com/office/drawing/2014/main" id="{9100E01C-3C01-4F5D-B258-9C6366E2671F}"/>
                </a:ext>
              </a:extLst>
            </p:cNvPr>
            <p:cNvGrpSpPr>
              <a:grpSpLocks/>
            </p:cNvGrpSpPr>
            <p:nvPr/>
          </p:nvGrpSpPr>
          <p:grpSpPr bwMode="auto">
            <a:xfrm>
              <a:off x="4830" y="1327"/>
              <a:ext cx="726" cy="382"/>
              <a:chOff x="4830" y="1327"/>
              <a:chExt cx="726" cy="382"/>
            </a:xfrm>
          </p:grpSpPr>
          <p:sp>
            <p:nvSpPr>
              <p:cNvPr id="22" name="Text Box 92">
                <a:extLst>
                  <a:ext uri="{FF2B5EF4-FFF2-40B4-BE49-F238E27FC236}">
                    <a16:creationId xmlns:a16="http://schemas.microsoft.com/office/drawing/2014/main" id="{AB12D213-0DBD-4BAF-ACD2-5D148A0E3120}"/>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3" name="Text Box 94">
                <a:extLst>
                  <a:ext uri="{FF2B5EF4-FFF2-40B4-BE49-F238E27FC236}">
                    <a16:creationId xmlns:a16="http://schemas.microsoft.com/office/drawing/2014/main" id="{4A7DF3AB-4261-4940-9049-56422C49A681}"/>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4" name="Text Box 95">
                <a:extLst>
                  <a:ext uri="{FF2B5EF4-FFF2-40B4-BE49-F238E27FC236}">
                    <a16:creationId xmlns:a16="http://schemas.microsoft.com/office/drawing/2014/main" id="{8F666438-E9AF-465A-8465-1322FB0939B4}"/>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1" name="Rectangle 93">
              <a:extLst>
                <a:ext uri="{FF2B5EF4-FFF2-40B4-BE49-F238E27FC236}">
                  <a16:creationId xmlns:a16="http://schemas.microsoft.com/office/drawing/2014/main" id="{88B02B68-11A0-4C7B-9FE6-DED3A9AEB78C}"/>
                </a:ext>
              </a:extLst>
            </p:cNvPr>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pic>
        <p:nvPicPr>
          <p:cNvPr id="25" name="Picture 24">
            <a:extLst>
              <a:ext uri="{FF2B5EF4-FFF2-40B4-BE49-F238E27FC236}">
                <a16:creationId xmlns:a16="http://schemas.microsoft.com/office/drawing/2014/main" id="{FB085154-8101-46C5-995D-2E9C86C97E39}"/>
              </a:ext>
            </a:extLst>
          </p:cNvPr>
          <p:cNvPicPr>
            <a:picLocks noChangeAspect="1"/>
          </p:cNvPicPr>
          <p:nvPr/>
        </p:nvPicPr>
        <p:blipFill>
          <a:blip r:embed="rId3"/>
          <a:stretch>
            <a:fillRect/>
          </a:stretch>
        </p:blipFill>
        <p:spPr>
          <a:xfrm>
            <a:off x="65915" y="1454023"/>
            <a:ext cx="7675292" cy="3993593"/>
          </a:xfrm>
          <a:prstGeom prst="rect">
            <a:avLst/>
          </a:prstGeom>
        </p:spPr>
      </p:pic>
    </p:spTree>
    <p:extLst>
      <p:ext uri="{BB962C8B-B14F-4D97-AF65-F5344CB8AC3E}">
        <p14:creationId xmlns:p14="http://schemas.microsoft.com/office/powerpoint/2010/main" val="1558524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96"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5697"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25698"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5700"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5702"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5704"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5706"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25711"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5712"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25713"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5715"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5717"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5719"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5721"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6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8"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9"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0"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1"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2"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73" name="Rectangle 6"/>
          <p:cNvSpPr txBox="1">
            <a:spLocks noGrp="1" noChangeArrowheads="1"/>
          </p:cNvSpPr>
          <p:nvPr/>
        </p:nvSpPr>
        <p:spPr bwMode="auto">
          <a:xfrm>
            <a:off x="6432281" y="6442001"/>
            <a:ext cx="2133600" cy="495322"/>
          </a:xfrm>
          <a:prstGeom prst="rect">
            <a:avLst/>
          </a:prstGeom>
          <a:noFill/>
          <a:ln w="9525">
            <a:noFill/>
            <a:miter lim="800000"/>
            <a:headEnd/>
            <a:tailEnd/>
          </a:ln>
        </p:spPr>
        <p:txBody>
          <a:bodyPr/>
          <a:lstStyle/>
          <a:p>
            <a:pPr algn="r"/>
            <a:r>
              <a:rPr lang="en-GB" altLang="en-US" sz="1400" dirty="0"/>
              <a:t>19</a:t>
            </a:r>
          </a:p>
        </p:txBody>
      </p:sp>
      <p:sp>
        <p:nvSpPr>
          <p:cNvPr id="7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75"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76"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7"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8"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9"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80"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81" name="Rectangle 48"/>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82"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83" name="Group 36"/>
          <p:cNvGrpSpPr>
            <a:grpSpLocks/>
          </p:cNvGrpSpPr>
          <p:nvPr/>
        </p:nvGrpSpPr>
        <p:grpSpPr bwMode="auto">
          <a:xfrm>
            <a:off x="7658101" y="2190975"/>
            <a:ext cx="1162050" cy="630710"/>
            <a:chOff x="7658100" y="2106614"/>
            <a:chExt cx="1162050" cy="606425"/>
          </a:xfrm>
        </p:grpSpPr>
        <p:grpSp>
          <p:nvGrpSpPr>
            <p:cNvPr id="84" name="Group 58"/>
            <p:cNvGrpSpPr>
              <a:grpSpLocks/>
            </p:cNvGrpSpPr>
            <p:nvPr/>
          </p:nvGrpSpPr>
          <p:grpSpPr bwMode="auto">
            <a:xfrm>
              <a:off x="7667625" y="2106614"/>
              <a:ext cx="1152525" cy="606425"/>
              <a:chOff x="4830" y="1327"/>
              <a:chExt cx="726" cy="382"/>
            </a:xfrm>
          </p:grpSpPr>
          <p:sp>
            <p:nvSpPr>
              <p:cNvPr id="86"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87"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88"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85" name="Rectangle 63"/>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4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4"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45"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46"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47"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4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9"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50"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51"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52"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53" name="Text Box 2"/>
          <p:cNvSpPr txBox="1">
            <a:spLocks noChangeArrowheads="1"/>
          </p:cNvSpPr>
          <p:nvPr/>
        </p:nvSpPr>
        <p:spPr bwMode="auto">
          <a:xfrm>
            <a:off x="152400" y="175121"/>
            <a:ext cx="6432210" cy="1184940"/>
          </a:xfrm>
          <a:prstGeom prst="rect">
            <a:avLst/>
          </a:prstGeom>
          <a:noFill/>
          <a:ln w="9525">
            <a:noFill/>
            <a:miter lim="800000"/>
            <a:headEnd/>
            <a:tailEnd/>
          </a:ln>
        </p:spPr>
        <p:txBody>
          <a:bodyPr wrap="none">
            <a:spAutoFit/>
          </a:bodyPr>
          <a:lstStyle/>
          <a:p>
            <a:r>
              <a:rPr lang="en-GB" altLang="ja-JP" sz="3600" dirty="0">
                <a:ea typeface="ＭＳ Ｐゴシック" pitchFamily="34" charset="-128"/>
              </a:rPr>
              <a:t>Chart 19 - </a:t>
            </a:r>
            <a:r>
              <a:rPr lang="en-GB" altLang="en-US" sz="3600" dirty="0">
                <a:solidFill>
                  <a:srgbClr val="009900"/>
                </a:solidFill>
              </a:rPr>
              <a:t>Tribunals Cash Position</a:t>
            </a:r>
            <a:br>
              <a:rPr lang="en-GB" altLang="en-US" sz="3600" dirty="0">
                <a:solidFill>
                  <a:srgbClr val="009900"/>
                </a:solidFill>
              </a:rPr>
            </a:br>
            <a:r>
              <a:rPr lang="en-US" altLang="en-US" sz="2000" dirty="0"/>
              <a:t>Actual Figures for Tribunals for 2017-2019</a:t>
            </a:r>
          </a:p>
          <a:p>
            <a:r>
              <a:rPr lang="en-GB" altLang="ja-JP" dirty="0">
                <a:ea typeface="ＭＳ Ｐゴシック" charset="-128"/>
              </a:rPr>
              <a:t>(US$ millions)</a:t>
            </a:r>
          </a:p>
        </p:txBody>
      </p:sp>
      <p:graphicFrame>
        <p:nvGraphicFramePr>
          <p:cNvPr id="59" name="Object 1">
            <a:extLst>
              <a:ext uri="{FF2B5EF4-FFF2-40B4-BE49-F238E27FC236}">
                <a16:creationId xmlns:a16="http://schemas.microsoft.com/office/drawing/2014/main" id="{4C12066F-5AAE-4378-9D4A-91B692366C70}"/>
              </a:ext>
            </a:extLst>
          </p:cNvPr>
          <p:cNvGraphicFramePr>
            <a:graphicFrameLocks noChangeAspect="1"/>
          </p:cNvGraphicFramePr>
          <p:nvPr>
            <p:extLst>
              <p:ext uri="{D42A27DB-BD31-4B8C-83A1-F6EECF244321}">
                <p14:modId xmlns:p14="http://schemas.microsoft.com/office/powerpoint/2010/main" val="2632847198"/>
              </p:ext>
            </p:extLst>
          </p:nvPr>
        </p:nvGraphicFramePr>
        <p:xfrm>
          <a:off x="164562" y="1616401"/>
          <a:ext cx="7289800" cy="49720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Grp="1" noChangeArrowheads="1"/>
          </p:cNvSpPr>
          <p:nvPr>
            <p:ph type="sldNum" sz="quarter" idx="12"/>
          </p:nvPr>
        </p:nvSpPr>
        <p:spPr>
          <a:noFill/>
        </p:spPr>
        <p:txBody>
          <a:bodyPr/>
          <a:lstStyle/>
          <a:p>
            <a:r>
              <a:rPr lang="en-GB" altLang="en-US" dirty="0">
                <a:latin typeface="Calibri" pitchFamily="34" charset="0"/>
              </a:rPr>
              <a:t>20</a:t>
            </a:r>
          </a:p>
        </p:txBody>
      </p:sp>
      <p:pic>
        <p:nvPicPr>
          <p:cNvPr id="19458" name="Picture 450"/>
          <p:cNvPicPr>
            <a:picLocks noChangeAspect="1" noChangeArrowheads="1"/>
          </p:cNvPicPr>
          <p:nvPr/>
        </p:nvPicPr>
        <p:blipFill>
          <a:blip r:embed="rId2"/>
          <a:srcRect/>
          <a:stretch>
            <a:fillRect/>
          </a:stretch>
        </p:blipFill>
        <p:spPr bwMode="auto">
          <a:xfrm>
            <a:off x="7772400" y="126093"/>
            <a:ext cx="1066800" cy="898506"/>
          </a:xfrm>
          <a:prstGeom prst="rect">
            <a:avLst/>
          </a:prstGeom>
          <a:noFill/>
          <a:ln w="9525">
            <a:noFill/>
            <a:miter lim="800000"/>
            <a:headEnd/>
            <a:tailEnd/>
          </a:ln>
        </p:spPr>
      </p:pic>
      <p:sp>
        <p:nvSpPr>
          <p:cNvPr id="19460" name="Text Box 6"/>
          <p:cNvSpPr txBox="1">
            <a:spLocks noChangeArrowheads="1"/>
          </p:cNvSpPr>
          <p:nvPr/>
        </p:nvSpPr>
        <p:spPr bwMode="auto">
          <a:xfrm>
            <a:off x="7644245" y="1049702"/>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1946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9539" name="Text Box 448"/>
          <p:cNvSpPr txBox="1">
            <a:spLocks noChangeArrowheads="1"/>
          </p:cNvSpPr>
          <p:nvPr/>
        </p:nvSpPr>
        <p:spPr bwMode="auto">
          <a:xfrm>
            <a:off x="152400" y="467417"/>
            <a:ext cx="2133600" cy="412768"/>
          </a:xfrm>
          <a:prstGeom prst="rect">
            <a:avLst/>
          </a:prstGeom>
          <a:noFill/>
          <a:ln w="9525">
            <a:noFill/>
            <a:miter lim="800000"/>
            <a:headEnd/>
            <a:tailEnd/>
          </a:ln>
        </p:spPr>
        <p:txBody>
          <a:bodyPr>
            <a:spAutoFit/>
          </a:bodyPr>
          <a:lstStyle/>
          <a:p>
            <a:r>
              <a:rPr lang="en-US" altLang="en-US" sz="2000" dirty="0"/>
              <a:t>(US$  millions)</a:t>
            </a:r>
          </a:p>
        </p:txBody>
      </p:sp>
      <p:sp>
        <p:nvSpPr>
          <p:cNvPr id="11" name="Text Box 97"/>
          <p:cNvSpPr txBox="1">
            <a:spLocks noChangeArrowheads="1"/>
          </p:cNvSpPr>
          <p:nvPr/>
        </p:nvSpPr>
        <p:spPr bwMode="auto">
          <a:xfrm>
            <a:off x="201626" y="6175548"/>
            <a:ext cx="7543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500">
                <a:solidFill>
                  <a:schemeClr val="tx1"/>
                </a:solidFill>
                <a:latin typeface="Calibri" pitchFamily="34" charset="0"/>
                <a:cs typeface="Arial" charset="0"/>
              </a:defRPr>
            </a:lvl1pPr>
            <a:lvl2pPr marL="37931725" indent="-37474525" eaLnBrk="0" hangingPunct="0">
              <a:defRPr sz="1500">
                <a:solidFill>
                  <a:schemeClr val="tx1"/>
                </a:solidFill>
                <a:latin typeface="Calibri" pitchFamily="34" charset="0"/>
                <a:cs typeface="Arial" charset="0"/>
              </a:defRPr>
            </a:lvl2pPr>
            <a:lvl3pPr eaLnBrk="0" hangingPunct="0">
              <a:defRPr sz="1500">
                <a:solidFill>
                  <a:schemeClr val="tx1"/>
                </a:solidFill>
                <a:latin typeface="Calibri" pitchFamily="34" charset="0"/>
                <a:cs typeface="Arial" charset="0"/>
              </a:defRPr>
            </a:lvl3pPr>
            <a:lvl4pPr eaLnBrk="0" hangingPunct="0">
              <a:defRPr sz="1500">
                <a:solidFill>
                  <a:schemeClr val="tx1"/>
                </a:solidFill>
                <a:latin typeface="Calibri" pitchFamily="34" charset="0"/>
                <a:cs typeface="Arial" charset="0"/>
              </a:defRPr>
            </a:lvl4pPr>
            <a:lvl5pPr eaLnBrk="0" hangingPunct="0">
              <a:defRPr sz="1500">
                <a:solidFill>
                  <a:schemeClr val="tx1"/>
                </a:solidFill>
                <a:latin typeface="Calibri" pitchFamily="34" charset="0"/>
                <a:cs typeface="Arial" charset="0"/>
              </a:defRPr>
            </a:lvl5pPr>
            <a:lvl6pPr marL="457200" eaLnBrk="0" fontAlgn="base" hangingPunct="0">
              <a:spcBef>
                <a:spcPct val="0"/>
              </a:spcBef>
              <a:spcAft>
                <a:spcPct val="0"/>
              </a:spcAft>
              <a:defRPr sz="1500">
                <a:solidFill>
                  <a:schemeClr val="tx1"/>
                </a:solidFill>
                <a:latin typeface="Calibri" pitchFamily="34" charset="0"/>
                <a:cs typeface="Arial" charset="0"/>
              </a:defRPr>
            </a:lvl6pPr>
            <a:lvl7pPr marL="914400" eaLnBrk="0" fontAlgn="base" hangingPunct="0">
              <a:spcBef>
                <a:spcPct val="0"/>
              </a:spcBef>
              <a:spcAft>
                <a:spcPct val="0"/>
              </a:spcAft>
              <a:defRPr sz="1500">
                <a:solidFill>
                  <a:schemeClr val="tx1"/>
                </a:solidFill>
                <a:latin typeface="Calibri" pitchFamily="34" charset="0"/>
                <a:cs typeface="Arial" charset="0"/>
              </a:defRPr>
            </a:lvl7pPr>
            <a:lvl8pPr marL="1371600" eaLnBrk="0" fontAlgn="base" hangingPunct="0">
              <a:spcBef>
                <a:spcPct val="0"/>
              </a:spcBef>
              <a:spcAft>
                <a:spcPct val="0"/>
              </a:spcAft>
              <a:defRPr sz="1500">
                <a:solidFill>
                  <a:schemeClr val="tx1"/>
                </a:solidFill>
                <a:latin typeface="Calibri" pitchFamily="34" charset="0"/>
                <a:cs typeface="Arial" charset="0"/>
              </a:defRPr>
            </a:lvl8pPr>
            <a:lvl9pPr marL="1828800" eaLnBrk="0" fontAlgn="base" hangingPunct="0">
              <a:spcBef>
                <a:spcPct val="0"/>
              </a:spcBef>
              <a:spcAft>
                <a:spcPct val="0"/>
              </a:spcAft>
              <a:defRPr sz="1500">
                <a:solidFill>
                  <a:schemeClr val="tx1"/>
                </a:solidFill>
                <a:latin typeface="Calibri" pitchFamily="34" charset="0"/>
                <a:cs typeface="Arial" charset="0"/>
              </a:defRPr>
            </a:lvl9pPr>
          </a:lstStyle>
          <a:p>
            <a:pPr eaLnBrk="1" hangingPunct="1"/>
            <a:r>
              <a:rPr lang="en-US" altLang="ja-JP" sz="1200" dirty="0">
                <a:ea typeface="ＭＳ Ｐゴシック" pitchFamily="34" charset="-128"/>
              </a:rPr>
              <a:t>* Peacekeeping assessments increased in 2019, following a decrease in 2018, due to the timing of decision on scale of assessment rates applicable to 2019.</a:t>
            </a:r>
          </a:p>
          <a:p>
            <a:pPr eaLnBrk="1" hangingPunct="1"/>
            <a:r>
              <a:rPr lang="en-US" altLang="en-US" sz="1200" dirty="0"/>
              <a:t>** Not including reserves</a:t>
            </a:r>
          </a:p>
          <a:p>
            <a:pPr eaLnBrk="1" hangingPunct="1"/>
            <a:r>
              <a:rPr lang="en-US" altLang="en-US" sz="1200" dirty="0"/>
              <a:t>*** Not including letters of assist, and death and disability claims</a:t>
            </a:r>
          </a:p>
        </p:txBody>
      </p:sp>
      <p:sp>
        <p:nvSpPr>
          <p:cNvPr id="12" name="Text Box 16">
            <a:extLst>
              <a:ext uri="{FF2B5EF4-FFF2-40B4-BE49-F238E27FC236}">
                <a16:creationId xmlns:a16="http://schemas.microsoft.com/office/drawing/2014/main" id="{23709034-B728-45B6-8B45-577683A403DD}"/>
              </a:ext>
            </a:extLst>
          </p:cNvPr>
          <p:cNvSpPr txBox="1">
            <a:spLocks noChangeArrowheads="1"/>
          </p:cNvSpPr>
          <p:nvPr/>
        </p:nvSpPr>
        <p:spPr bwMode="auto">
          <a:xfrm>
            <a:off x="42073" y="-38122"/>
            <a:ext cx="34990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ja-JP" dirty="0">
                <a:latin typeface="Calibri" pitchFamily="34" charset="0"/>
                <a:ea typeface="ＭＳ Ｐゴシック" pitchFamily="34" charset="-128"/>
              </a:rPr>
              <a:t>Chart 20 - Overview</a:t>
            </a:r>
          </a:p>
        </p:txBody>
      </p:sp>
      <p:graphicFrame>
        <p:nvGraphicFramePr>
          <p:cNvPr id="14" name="Table 13">
            <a:extLst>
              <a:ext uri="{FF2B5EF4-FFF2-40B4-BE49-F238E27FC236}">
                <a16:creationId xmlns:a16="http://schemas.microsoft.com/office/drawing/2014/main" id="{C9364023-DBCD-4763-8F8A-6634E08FFAC9}"/>
              </a:ext>
            </a:extLst>
          </p:cNvPr>
          <p:cNvGraphicFramePr>
            <a:graphicFrameLocks noGrp="1"/>
          </p:cNvGraphicFramePr>
          <p:nvPr>
            <p:extLst>
              <p:ext uri="{D42A27DB-BD31-4B8C-83A1-F6EECF244321}">
                <p14:modId xmlns:p14="http://schemas.microsoft.com/office/powerpoint/2010/main" val="2974301233"/>
              </p:ext>
            </p:extLst>
          </p:nvPr>
        </p:nvGraphicFramePr>
        <p:xfrm>
          <a:off x="152400" y="1356519"/>
          <a:ext cx="7276288" cy="4261147"/>
        </p:xfrm>
        <a:graphic>
          <a:graphicData uri="http://schemas.openxmlformats.org/drawingml/2006/table">
            <a:tbl>
              <a:tblPr/>
              <a:tblGrid>
                <a:gridCol w="1390954">
                  <a:extLst>
                    <a:ext uri="{9D8B030D-6E8A-4147-A177-3AD203B41FA5}">
                      <a16:colId xmlns:a16="http://schemas.microsoft.com/office/drawing/2014/main" val="2485131018"/>
                    </a:ext>
                  </a:extLst>
                </a:gridCol>
                <a:gridCol w="1526776">
                  <a:extLst>
                    <a:ext uri="{9D8B030D-6E8A-4147-A177-3AD203B41FA5}">
                      <a16:colId xmlns:a16="http://schemas.microsoft.com/office/drawing/2014/main" val="800794328"/>
                    </a:ext>
                  </a:extLst>
                </a:gridCol>
                <a:gridCol w="1274722">
                  <a:extLst>
                    <a:ext uri="{9D8B030D-6E8A-4147-A177-3AD203B41FA5}">
                      <a16:colId xmlns:a16="http://schemas.microsoft.com/office/drawing/2014/main" val="3976030989"/>
                    </a:ext>
                  </a:extLst>
                </a:gridCol>
                <a:gridCol w="1073451">
                  <a:extLst>
                    <a:ext uri="{9D8B030D-6E8A-4147-A177-3AD203B41FA5}">
                      <a16:colId xmlns:a16="http://schemas.microsoft.com/office/drawing/2014/main" val="2326608451"/>
                    </a:ext>
                  </a:extLst>
                </a:gridCol>
                <a:gridCol w="1073451">
                  <a:extLst>
                    <a:ext uri="{9D8B030D-6E8A-4147-A177-3AD203B41FA5}">
                      <a16:colId xmlns:a16="http://schemas.microsoft.com/office/drawing/2014/main" val="2845889348"/>
                    </a:ext>
                  </a:extLst>
                </a:gridCol>
                <a:gridCol w="936934">
                  <a:extLst>
                    <a:ext uri="{9D8B030D-6E8A-4147-A177-3AD203B41FA5}">
                      <a16:colId xmlns:a16="http://schemas.microsoft.com/office/drawing/2014/main" val="1638274233"/>
                    </a:ext>
                  </a:extLst>
                </a:gridCol>
              </a:tblGrid>
              <a:tr h="461676">
                <a:tc>
                  <a:txBody>
                    <a:bodyPr/>
                    <a:lstStyle/>
                    <a:p>
                      <a:pPr algn="r" fontAlgn="b"/>
                      <a:r>
                        <a:rPr lang="en-US" sz="1400" b="0" i="0" u="none" strike="noStrike" dirty="0">
                          <a:solidFill>
                            <a:srgbClr val="000000"/>
                          </a:solidFill>
                          <a:effectLst/>
                          <a:latin typeface="Calibri" panose="020F0502020204030204" pitchFamily="34" charset="0"/>
                        </a:rPr>
                        <a:t> </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31 Dec 2017</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30 Apr 2018</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31 Dec 2018</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30 Apr 2019</a:t>
                      </a:r>
                    </a:p>
                  </a:txBody>
                  <a:tcPr marL="7585" marR="7585" marT="75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675739"/>
                  </a:ext>
                </a:extLst>
              </a:tr>
              <a:tr h="311917">
                <a:tc rowSpan="3">
                  <a:txBody>
                    <a:bodyPr/>
                    <a:lstStyle/>
                    <a:p>
                      <a:pPr algn="l" fontAlgn="ctr"/>
                      <a:r>
                        <a:rPr lang="en-US" sz="1400" b="1" i="0" u="none" strike="noStrike" dirty="0">
                          <a:solidFill>
                            <a:srgbClr val="000000"/>
                          </a:solidFill>
                          <a:effectLst/>
                          <a:latin typeface="Calibri" panose="020F0502020204030204" pitchFamily="34" charset="0"/>
                        </a:rPr>
                        <a:t>Assessments</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FF0000"/>
                          </a:solidFill>
                          <a:effectLst/>
                          <a:latin typeface="Calibri" panose="020F0502020204030204" pitchFamily="34" charset="0"/>
                        </a:rPr>
                        <a:t>Regular budget</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2,578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   2,487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  2,487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  2,849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54887685"/>
                  </a:ext>
                </a:extLst>
              </a:tr>
              <a:tr h="311917">
                <a:tc vMerge="1">
                  <a:txBody>
                    <a:bodyPr/>
                    <a:lstStyle/>
                    <a:p>
                      <a:endParaRPr lang="en-US"/>
                    </a:p>
                  </a:txBody>
                  <a:tcPr/>
                </a:tc>
                <a:tc>
                  <a:txBody>
                    <a:bodyPr/>
                    <a:lstStyle/>
                    <a:p>
                      <a:pPr algn="l" fontAlgn="b"/>
                      <a:r>
                        <a:rPr lang="en-US" sz="1400" b="1" i="0" u="none" strike="noStrike" dirty="0">
                          <a:solidFill>
                            <a:srgbClr val="4472C4"/>
                          </a:solidFill>
                          <a:effectLst/>
                          <a:latin typeface="Calibri" panose="020F0502020204030204" pitchFamily="34" charset="0"/>
                        </a:rPr>
                        <a:t>Peacekeeping*</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6,866 </a:t>
                      </a:r>
                    </a:p>
                  </a:txBody>
                  <a:tcPr marL="7585" marR="7585" marT="758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   1,457 </a:t>
                      </a:r>
                    </a:p>
                  </a:txBody>
                  <a:tcPr marL="7585" marR="7585" marT="758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  4,982 </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3,327 </a:t>
                      </a:r>
                    </a:p>
                  </a:txBody>
                  <a:tcPr marL="7585" marR="7585" marT="7585" marB="0" anchor="b">
                    <a:lnL>
                      <a:noFill/>
                    </a:lnL>
                    <a:lnR>
                      <a:noFill/>
                    </a:lnR>
                    <a:lnT>
                      <a:noFill/>
                    </a:lnT>
                    <a:lnB>
                      <a:noFill/>
                    </a:lnB>
                  </a:tcPr>
                </a:tc>
                <a:extLst>
                  <a:ext uri="{0D108BD9-81ED-4DB2-BD59-A6C34878D82A}">
                    <a16:rowId xmlns:a16="http://schemas.microsoft.com/office/drawing/2014/main" val="1136295752"/>
                  </a:ext>
                </a:extLst>
              </a:tr>
              <a:tr h="311917">
                <a:tc vMerge="1">
                  <a:txBody>
                    <a:bodyPr/>
                    <a:lstStyle/>
                    <a:p>
                      <a:endParaRPr lang="en-US"/>
                    </a:p>
                  </a:txBody>
                  <a:tcPr/>
                </a:tc>
                <a:tc>
                  <a:txBody>
                    <a:bodyPr/>
                    <a:lstStyle/>
                    <a:p>
                      <a:pPr algn="l" fontAlgn="b"/>
                      <a:r>
                        <a:rPr lang="en-US" sz="1400" b="1" i="0" u="none" strike="noStrike" dirty="0">
                          <a:solidFill>
                            <a:srgbClr val="375623"/>
                          </a:solidFill>
                          <a:effectLst/>
                          <a:latin typeface="Calibri" panose="020F0502020204030204" pitchFamily="34" charset="0"/>
                        </a:rPr>
                        <a:t>Tribunals</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109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         84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        93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        90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0491077"/>
                  </a:ext>
                </a:extLst>
              </a:tr>
              <a:tr h="311917">
                <a:tc rowSpan="3">
                  <a:txBody>
                    <a:bodyPr/>
                    <a:lstStyle/>
                    <a:p>
                      <a:pPr algn="l" fontAlgn="ctr"/>
                      <a:r>
                        <a:rPr lang="en-US" sz="1400" b="1" i="0" u="none" strike="noStrike" dirty="0">
                          <a:solidFill>
                            <a:srgbClr val="000000"/>
                          </a:solidFill>
                          <a:effectLst/>
                          <a:latin typeface="Calibri" panose="020F0502020204030204" pitchFamily="34" charset="0"/>
                        </a:rPr>
                        <a:t>Unpaid assessments</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FF0000"/>
                          </a:solidFill>
                          <a:effectLst/>
                          <a:latin typeface="Calibri" panose="020F0502020204030204" pitchFamily="34" charset="0"/>
                        </a:rPr>
                        <a:t>Regular budget</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531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1,561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529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1,707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92572384"/>
                  </a:ext>
                </a:extLst>
              </a:tr>
              <a:tr h="311917">
                <a:tc vMerge="1">
                  <a:txBody>
                    <a:bodyPr/>
                    <a:lstStyle/>
                    <a:p>
                      <a:endParaRPr lang="en-US"/>
                    </a:p>
                  </a:txBody>
                  <a:tcPr/>
                </a:tc>
                <a:tc>
                  <a:txBody>
                    <a:bodyPr/>
                    <a:lstStyle/>
                    <a:p>
                      <a:pPr algn="l" fontAlgn="b"/>
                      <a:r>
                        <a:rPr lang="en-US" sz="1400" b="1" i="0" u="none" strike="noStrike" dirty="0">
                          <a:solidFill>
                            <a:srgbClr val="4472C4"/>
                          </a:solidFill>
                          <a:effectLst/>
                          <a:latin typeface="Calibri" panose="020F0502020204030204" pitchFamily="34" charset="0"/>
                        </a:rPr>
                        <a:t>Peacekeeping</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1,930 </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2,270 </a:t>
                      </a:r>
                    </a:p>
                  </a:txBody>
                  <a:tcPr marL="7585" marR="7585" marT="758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  1,472 </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2,062 </a:t>
                      </a:r>
                    </a:p>
                  </a:txBody>
                  <a:tcPr marL="7585" marR="7585" marT="7585" marB="0" anchor="b">
                    <a:lnL>
                      <a:noFill/>
                    </a:lnL>
                    <a:lnR>
                      <a:noFill/>
                    </a:lnR>
                    <a:lnT>
                      <a:noFill/>
                    </a:lnT>
                    <a:lnB>
                      <a:noFill/>
                    </a:lnB>
                  </a:tcPr>
                </a:tc>
                <a:extLst>
                  <a:ext uri="{0D108BD9-81ED-4DB2-BD59-A6C34878D82A}">
                    <a16:rowId xmlns:a16="http://schemas.microsoft.com/office/drawing/2014/main" val="2575711090"/>
                  </a:ext>
                </a:extLst>
              </a:tr>
              <a:tr h="311917">
                <a:tc vMerge="1">
                  <a:txBody>
                    <a:bodyPr/>
                    <a:lstStyle/>
                    <a:p>
                      <a:endParaRPr lang="en-US"/>
                    </a:p>
                  </a:txBody>
                  <a:tcPr/>
                </a:tc>
                <a:tc>
                  <a:txBody>
                    <a:bodyPr/>
                    <a:lstStyle/>
                    <a:p>
                      <a:pPr algn="l" fontAlgn="b"/>
                      <a:r>
                        <a:rPr lang="en-US" sz="1400" b="1" i="0" u="none" strike="noStrike" dirty="0">
                          <a:solidFill>
                            <a:srgbClr val="375623"/>
                          </a:solidFill>
                          <a:effectLst/>
                          <a:latin typeface="Calibri" panose="020F0502020204030204" pitchFamily="34" charset="0"/>
                        </a:rPr>
                        <a:t>Tribunals</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47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83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49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90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7714682"/>
                  </a:ext>
                </a:extLst>
              </a:tr>
              <a:tr h="412951">
                <a:tc rowSpan="3">
                  <a:txBody>
                    <a:bodyPr/>
                    <a:lstStyle/>
                    <a:p>
                      <a:pPr algn="l" fontAlgn="ctr"/>
                      <a:r>
                        <a:rPr lang="en-US" sz="1400" b="1" i="0" u="none" strike="noStrike" dirty="0">
                          <a:solidFill>
                            <a:srgbClr val="000000"/>
                          </a:solidFill>
                          <a:effectLst/>
                          <a:latin typeface="Calibri" panose="020F0502020204030204" pitchFamily="34" charset="0"/>
                        </a:rPr>
                        <a:t>Cash on Hand**</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FF0000"/>
                          </a:solidFill>
                          <a:effectLst/>
                          <a:latin typeface="Calibri" panose="020F0502020204030204" pitchFamily="34" charset="0"/>
                        </a:rPr>
                        <a:t>Regular budget</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a:solidFill>
                            <a:srgbClr val="FF0000"/>
                          </a:solidFill>
                          <a:effectLst/>
                          <a:latin typeface="Calibri" panose="020F0502020204030204" pitchFamily="34" charset="0"/>
                        </a:rPr>
                        <a:t>(278)</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330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FF0000"/>
                          </a:solidFill>
                          <a:effectLst/>
                          <a:latin typeface="Calibri" panose="020F0502020204030204" pitchFamily="34" charset="0"/>
                        </a:rPr>
                        <a:t>     (323)</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          484 </a:t>
                      </a:r>
                    </a:p>
                  </a:txBody>
                  <a:tcPr marL="7585" marR="7585" marT="758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29449835"/>
                  </a:ext>
                </a:extLst>
              </a:tr>
              <a:tr h="333319">
                <a:tc vMerge="1">
                  <a:txBody>
                    <a:bodyPr/>
                    <a:lstStyle/>
                    <a:p>
                      <a:endParaRPr lang="en-US"/>
                    </a:p>
                  </a:txBody>
                  <a:tcPr/>
                </a:tc>
                <a:tc>
                  <a:txBody>
                    <a:bodyPr/>
                    <a:lstStyle/>
                    <a:p>
                      <a:pPr algn="l" fontAlgn="b"/>
                      <a:r>
                        <a:rPr lang="en-US" sz="1400" b="1" i="0" u="none" strike="noStrike" dirty="0">
                          <a:solidFill>
                            <a:srgbClr val="4472C4"/>
                          </a:solidFill>
                          <a:effectLst/>
                          <a:latin typeface="Calibri" panose="020F0502020204030204" pitchFamily="34" charset="0"/>
                        </a:rPr>
                        <a:t>Peacekeeping</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2,838 </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2,030 </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1,305</a:t>
                      </a:r>
                    </a:p>
                  </a:txBody>
                  <a:tcPr marL="7585" marR="7585" marT="758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          1,978 </a:t>
                      </a:r>
                    </a:p>
                  </a:txBody>
                  <a:tcPr marL="7585" marR="7585" marT="7585" marB="0" anchor="b">
                    <a:lnL>
                      <a:noFill/>
                    </a:lnL>
                    <a:lnR>
                      <a:noFill/>
                    </a:lnR>
                    <a:lnT>
                      <a:noFill/>
                    </a:lnT>
                    <a:lnB>
                      <a:noFill/>
                    </a:lnB>
                  </a:tcPr>
                </a:tc>
                <a:extLst>
                  <a:ext uri="{0D108BD9-81ED-4DB2-BD59-A6C34878D82A}">
                    <a16:rowId xmlns:a16="http://schemas.microsoft.com/office/drawing/2014/main" val="2633340184"/>
                  </a:ext>
                </a:extLst>
              </a:tr>
              <a:tr h="320674">
                <a:tc vMerge="1">
                  <a:txBody>
                    <a:bodyPr/>
                    <a:lstStyle/>
                    <a:p>
                      <a:endParaRPr lang="en-US"/>
                    </a:p>
                  </a:txBody>
                  <a:tcPr/>
                </a:tc>
                <a:tc>
                  <a:txBody>
                    <a:bodyPr/>
                    <a:lstStyle/>
                    <a:p>
                      <a:pPr algn="l" fontAlgn="b"/>
                      <a:r>
                        <a:rPr lang="en-US" sz="1400" b="1" i="0" u="none" strike="noStrike" dirty="0">
                          <a:solidFill>
                            <a:srgbClr val="375623"/>
                          </a:solidFill>
                          <a:effectLst/>
                          <a:latin typeface="Calibri" panose="020F0502020204030204" pitchFamily="34" charset="0"/>
                        </a:rPr>
                        <a:t>Tribunals</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143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166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156</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183 </a:t>
                      </a:r>
                    </a:p>
                  </a:txBody>
                  <a:tcPr marL="7585" marR="7585" marT="758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37761"/>
                  </a:ext>
                </a:extLst>
              </a:tr>
              <a:tr h="860981">
                <a:tc>
                  <a:txBody>
                    <a:bodyPr/>
                    <a:lstStyle/>
                    <a:p>
                      <a:pPr algn="l" fontAlgn="b"/>
                      <a:r>
                        <a:rPr lang="en-US" sz="1400" b="1" i="0" u="none" strike="noStrike" dirty="0">
                          <a:solidFill>
                            <a:srgbClr val="000000"/>
                          </a:solidFill>
                          <a:effectLst/>
                          <a:latin typeface="Calibri" panose="020F0502020204030204" pitchFamily="34" charset="0"/>
                        </a:rPr>
                        <a:t>Outstanding Payments to Member States***</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4472C4"/>
                          </a:solidFill>
                          <a:effectLst/>
                          <a:latin typeface="Calibri" panose="020F0502020204030204" pitchFamily="34" charset="0"/>
                        </a:rPr>
                        <a:t>Peacekeeping</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       797 </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   1,205 </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 1,081</a:t>
                      </a:r>
                      <a:r>
                        <a:rPr lang="en-US" sz="1400" b="0" i="0" u="none" strike="noStrike" dirty="0">
                          <a:solidFill>
                            <a:srgbClr val="000000"/>
                          </a:solidFill>
                          <a:effectLst/>
                          <a:highlight>
                            <a:srgbClr val="FFFF00"/>
                          </a:highlight>
                          <a:latin typeface="Calibri" panose="020F0502020204030204" pitchFamily="34" charset="0"/>
                        </a:rPr>
                        <a:t> </a:t>
                      </a:r>
                      <a:r>
                        <a:rPr lang="en-US" sz="1400" b="0" i="0" u="none" strike="noStrike" dirty="0">
                          <a:solidFill>
                            <a:srgbClr val="000000"/>
                          </a:solidFill>
                          <a:effectLst/>
                          <a:latin typeface="Calibri" panose="020F0502020204030204" pitchFamily="34" charset="0"/>
                        </a:rPr>
                        <a:t>            </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     1,009 </a:t>
                      </a:r>
                    </a:p>
                  </a:txBody>
                  <a:tcPr marL="7585" marR="7585" marT="75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2604549"/>
                  </a:ext>
                </a:extLst>
              </a:tr>
            </a:tbl>
          </a:graphicData>
        </a:graphic>
      </p:graphicFrame>
      <p:sp>
        <p:nvSpPr>
          <p:cNvPr id="13" name="Rectangle 48">
            <a:extLst>
              <a:ext uri="{FF2B5EF4-FFF2-40B4-BE49-F238E27FC236}">
                <a16:creationId xmlns:a16="http://schemas.microsoft.com/office/drawing/2014/main" id="{B4122A86-3DC8-4323-B5D3-B101CA9C97FA}"/>
              </a:ext>
            </a:extLst>
          </p:cNvPr>
          <p:cNvSpPr>
            <a:spLocks/>
          </p:cNvSpPr>
          <p:nvPr/>
        </p:nvSpPr>
        <p:spPr bwMode="auto">
          <a:xfrm>
            <a:off x="7669226" y="184095"/>
            <a:ext cx="76200" cy="6764448"/>
          </a:xfrm>
          <a:prstGeom prst="rect">
            <a:avLst/>
          </a:prstGeom>
          <a:solidFill>
            <a:schemeClr val="tx1"/>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txBox="1">
            <a:spLocks noGrp="1" noChangeArrowheads="1"/>
          </p:cNvSpPr>
          <p:nvPr/>
        </p:nvSpPr>
        <p:spPr bwMode="auto">
          <a:xfrm>
            <a:off x="6399495" y="6478813"/>
            <a:ext cx="2133600" cy="495322"/>
          </a:xfrm>
          <a:prstGeom prst="rect">
            <a:avLst/>
          </a:prstGeom>
          <a:noFill/>
          <a:ln w="9525">
            <a:noFill/>
            <a:miter lim="800000"/>
            <a:headEnd/>
            <a:tailEnd/>
          </a:ln>
        </p:spPr>
        <p:txBody>
          <a:bodyPr/>
          <a:lstStyle/>
          <a:p>
            <a:pPr algn="r"/>
            <a:r>
              <a:rPr lang="en-GB" altLang="en-US" sz="1400" dirty="0"/>
              <a:t>21</a:t>
            </a:r>
          </a:p>
        </p:txBody>
      </p:sp>
      <p:sp>
        <p:nvSpPr>
          <p:cNvPr id="55298" name="Text Box 7"/>
          <p:cNvSpPr txBox="1">
            <a:spLocks noChangeArrowheads="1"/>
          </p:cNvSpPr>
          <p:nvPr/>
        </p:nvSpPr>
        <p:spPr bwMode="auto">
          <a:xfrm>
            <a:off x="550618" y="5923895"/>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5299" name="Text Box 46"/>
          <p:cNvSpPr txBox="1">
            <a:spLocks noChangeArrowheads="1"/>
          </p:cNvSpPr>
          <p:nvPr/>
        </p:nvSpPr>
        <p:spPr bwMode="auto">
          <a:xfrm>
            <a:off x="467564" y="6521768"/>
            <a:ext cx="4515019" cy="338554"/>
          </a:xfrm>
          <a:prstGeom prst="rect">
            <a:avLst/>
          </a:prstGeom>
          <a:noFill/>
          <a:ln w="9525">
            <a:noFill/>
            <a:miter lim="800000"/>
            <a:headEnd/>
            <a:tailEnd/>
          </a:ln>
        </p:spPr>
        <p:txBody>
          <a:bodyPr wrap="none">
            <a:spAutoFit/>
          </a:bodyPr>
          <a:lstStyle/>
          <a:p>
            <a:r>
              <a:rPr lang="en-US" altLang="en-US" sz="1600" dirty="0"/>
              <a:t>*Compared to 41 Member States as at 11 May 2018</a:t>
            </a:r>
          </a:p>
        </p:txBody>
      </p:sp>
      <p:sp>
        <p:nvSpPr>
          <p:cNvPr id="55300" name="Line 58"/>
          <p:cNvSpPr>
            <a:spLocks noChangeShapeType="1"/>
          </p:cNvSpPr>
          <p:nvPr/>
        </p:nvSpPr>
        <p:spPr bwMode="auto">
          <a:xfrm>
            <a:off x="989554" y="2004045"/>
            <a:ext cx="1487488" cy="0"/>
          </a:xfrm>
          <a:prstGeom prst="line">
            <a:avLst/>
          </a:prstGeom>
          <a:noFill/>
          <a:ln w="9525">
            <a:noFill/>
            <a:round/>
            <a:headEnd/>
            <a:tailEnd/>
          </a:ln>
        </p:spPr>
        <p:txBody>
          <a:bodyPr wrap="none"/>
          <a:lstStyle/>
          <a:p>
            <a:endParaRPr lang="en-US"/>
          </a:p>
        </p:txBody>
      </p:sp>
      <p:sp>
        <p:nvSpPr>
          <p:cNvPr id="55301"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5302"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5303"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5304" name="Line 62"/>
          <p:cNvSpPr>
            <a:spLocks noChangeShapeType="1"/>
          </p:cNvSpPr>
          <p:nvPr/>
        </p:nvSpPr>
        <p:spPr bwMode="auto">
          <a:xfrm>
            <a:off x="2477043" y="2004045"/>
            <a:ext cx="1558925" cy="0"/>
          </a:xfrm>
          <a:prstGeom prst="line">
            <a:avLst/>
          </a:prstGeom>
          <a:noFill/>
          <a:ln w="9525">
            <a:noFill/>
            <a:round/>
            <a:headEnd/>
            <a:tailEnd/>
          </a:ln>
        </p:spPr>
        <p:txBody>
          <a:bodyPr wrap="none"/>
          <a:lstStyle/>
          <a:p>
            <a:endParaRPr lang="en-US"/>
          </a:p>
        </p:txBody>
      </p:sp>
      <p:sp>
        <p:nvSpPr>
          <p:cNvPr id="55305"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5306" name="Line 64"/>
          <p:cNvSpPr>
            <a:spLocks noChangeShapeType="1"/>
          </p:cNvSpPr>
          <p:nvPr/>
        </p:nvSpPr>
        <p:spPr bwMode="auto">
          <a:xfrm>
            <a:off x="4035968" y="2004045"/>
            <a:ext cx="1558925" cy="0"/>
          </a:xfrm>
          <a:prstGeom prst="line">
            <a:avLst/>
          </a:prstGeom>
          <a:noFill/>
          <a:ln w="9525">
            <a:noFill/>
            <a:round/>
            <a:headEnd/>
            <a:tailEnd/>
          </a:ln>
        </p:spPr>
        <p:txBody>
          <a:bodyPr wrap="none"/>
          <a:lstStyle/>
          <a:p>
            <a:endParaRPr lang="en-US"/>
          </a:p>
        </p:txBody>
      </p:sp>
      <p:sp>
        <p:nvSpPr>
          <p:cNvPr id="55307"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5308" name="Line 66"/>
          <p:cNvSpPr>
            <a:spLocks noChangeShapeType="1"/>
          </p:cNvSpPr>
          <p:nvPr/>
        </p:nvSpPr>
        <p:spPr bwMode="auto">
          <a:xfrm>
            <a:off x="5594893" y="2004045"/>
            <a:ext cx="1557337" cy="0"/>
          </a:xfrm>
          <a:prstGeom prst="line">
            <a:avLst/>
          </a:prstGeom>
          <a:noFill/>
          <a:ln w="9525">
            <a:noFill/>
            <a:round/>
            <a:headEnd/>
            <a:tailEnd/>
          </a:ln>
        </p:spPr>
        <p:txBody>
          <a:bodyPr wrap="none"/>
          <a:lstStyle/>
          <a:p>
            <a:endParaRPr lang="en-US"/>
          </a:p>
        </p:txBody>
      </p:sp>
      <p:sp>
        <p:nvSpPr>
          <p:cNvPr id="55309"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5310" name="Line 68"/>
          <p:cNvSpPr>
            <a:spLocks noChangeShapeType="1"/>
          </p:cNvSpPr>
          <p:nvPr/>
        </p:nvSpPr>
        <p:spPr bwMode="auto">
          <a:xfrm>
            <a:off x="6241797" y="1948700"/>
            <a:ext cx="1609725" cy="0"/>
          </a:xfrm>
          <a:prstGeom prst="line">
            <a:avLst/>
          </a:prstGeom>
          <a:noFill/>
          <a:ln w="9525">
            <a:noFill/>
            <a:round/>
            <a:headEnd/>
            <a:tailEnd/>
          </a:ln>
        </p:spPr>
        <p:txBody>
          <a:bodyPr wrap="none"/>
          <a:lstStyle/>
          <a:p>
            <a:endParaRPr lang="en-US"/>
          </a:p>
        </p:txBody>
      </p:sp>
      <p:sp>
        <p:nvSpPr>
          <p:cNvPr id="55311"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5312" name="Text Box 77"/>
          <p:cNvSpPr txBox="1">
            <a:spLocks noChangeArrowheads="1"/>
          </p:cNvSpPr>
          <p:nvPr/>
        </p:nvSpPr>
        <p:spPr bwMode="auto">
          <a:xfrm>
            <a:off x="152400" y="208036"/>
            <a:ext cx="5306196"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21 - </a:t>
            </a:r>
            <a:r>
              <a:rPr lang="en-GB" altLang="en-US" sz="3200" dirty="0"/>
              <a:t>All Assessments </a:t>
            </a:r>
            <a:br>
              <a:rPr lang="en-GB" altLang="en-US" sz="3600" dirty="0"/>
            </a:br>
            <a:r>
              <a:rPr lang="en-GB" altLang="en-US" sz="2000" dirty="0"/>
              <a:t>Paid in Full as at 7 May 2019: 40 Member States*</a:t>
            </a:r>
          </a:p>
        </p:txBody>
      </p:sp>
      <p:pic>
        <p:nvPicPr>
          <p:cNvPr id="55313" name="Picture 450"/>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55314" name="Rectangle 48"/>
          <p:cNvSpPr>
            <a:spLocks/>
          </p:cNvSpPr>
          <p:nvPr/>
        </p:nvSpPr>
        <p:spPr bwMode="auto">
          <a:xfrm>
            <a:off x="7543800" y="209687"/>
            <a:ext cx="76200" cy="6764448"/>
          </a:xfrm>
          <a:prstGeom prst="rect">
            <a:avLst/>
          </a:prstGeom>
          <a:solidFill>
            <a:schemeClr val="tx1"/>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55315" name="Text Box 6"/>
          <p:cNvSpPr txBox="1">
            <a:spLocks noChangeArrowheads="1"/>
          </p:cNvSpPr>
          <p:nvPr/>
        </p:nvSpPr>
        <p:spPr bwMode="auto">
          <a:xfrm>
            <a:off x="7769226" y="1397385"/>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6" name="Rectangle 25">
            <a:extLst>
              <a:ext uri="{FF2B5EF4-FFF2-40B4-BE49-F238E27FC236}">
                <a16:creationId xmlns:a16="http://schemas.microsoft.com/office/drawing/2014/main" id="{7D9E7E93-F69F-4E9E-B53E-E9C16F7703C3}"/>
              </a:ext>
            </a:extLst>
          </p:cNvPr>
          <p:cNvSpPr/>
          <p:nvPr/>
        </p:nvSpPr>
        <p:spPr>
          <a:xfrm>
            <a:off x="652425" y="1857903"/>
            <a:ext cx="2294813" cy="3970318"/>
          </a:xfrm>
          <a:prstGeom prst="rect">
            <a:avLst/>
          </a:prstGeom>
        </p:spPr>
        <p:txBody>
          <a:bodyPr wrap="square">
            <a:spAutoFit/>
          </a:bodyPr>
          <a:lstStyle/>
          <a:p>
            <a:r>
              <a:rPr lang="en-US" sz="1800" b="1" dirty="0"/>
              <a:t>Armenia</a:t>
            </a:r>
          </a:p>
          <a:p>
            <a:r>
              <a:rPr lang="en-US" sz="1800" b="1" dirty="0"/>
              <a:t>Australia</a:t>
            </a:r>
          </a:p>
          <a:p>
            <a:r>
              <a:rPr lang="en-US" sz="1800" b="1" dirty="0"/>
              <a:t>Austria</a:t>
            </a:r>
          </a:p>
          <a:p>
            <a:r>
              <a:rPr lang="en-US" sz="1800" b="1" dirty="0"/>
              <a:t>Bahrain</a:t>
            </a:r>
          </a:p>
          <a:p>
            <a:r>
              <a:rPr lang="en-US" sz="1800" b="1" dirty="0"/>
              <a:t>Bhutan</a:t>
            </a:r>
          </a:p>
          <a:p>
            <a:r>
              <a:rPr lang="en-US" sz="1800" b="1" dirty="0"/>
              <a:t>Brunei Darussalam</a:t>
            </a:r>
          </a:p>
          <a:p>
            <a:r>
              <a:rPr lang="en-US" sz="1800" b="1" dirty="0"/>
              <a:t>Canada</a:t>
            </a:r>
          </a:p>
          <a:p>
            <a:r>
              <a:rPr lang="en-US" sz="1800" b="1" dirty="0"/>
              <a:t>China</a:t>
            </a:r>
          </a:p>
          <a:p>
            <a:r>
              <a:rPr lang="en-US" sz="1800" b="1" dirty="0"/>
              <a:t>Cyprus</a:t>
            </a:r>
          </a:p>
          <a:p>
            <a:r>
              <a:rPr lang="en-US" sz="1800" b="1" dirty="0"/>
              <a:t>Denmark</a:t>
            </a:r>
          </a:p>
          <a:p>
            <a:r>
              <a:rPr lang="en-US" sz="1800" b="1" dirty="0"/>
              <a:t>Estonia</a:t>
            </a:r>
          </a:p>
          <a:p>
            <a:r>
              <a:rPr lang="en-US" sz="1800" b="1" dirty="0"/>
              <a:t>Finland</a:t>
            </a:r>
          </a:p>
          <a:p>
            <a:r>
              <a:rPr lang="en-US" sz="1800" b="1" dirty="0"/>
              <a:t>Gabon</a:t>
            </a:r>
          </a:p>
          <a:p>
            <a:r>
              <a:rPr lang="en-US" sz="1800" b="1" dirty="0"/>
              <a:t>Georgia</a:t>
            </a:r>
          </a:p>
        </p:txBody>
      </p:sp>
      <p:sp>
        <p:nvSpPr>
          <p:cNvPr id="27" name="Rectangle 251">
            <a:extLst>
              <a:ext uri="{FF2B5EF4-FFF2-40B4-BE49-F238E27FC236}">
                <a16:creationId xmlns:a16="http://schemas.microsoft.com/office/drawing/2014/main" id="{7D42645A-60F2-4B26-A7BB-86291DAAA593}"/>
              </a:ext>
            </a:extLst>
          </p:cNvPr>
          <p:cNvSpPr>
            <a:spLocks noChangeArrowheads="1"/>
          </p:cNvSpPr>
          <p:nvPr/>
        </p:nvSpPr>
        <p:spPr bwMode="auto">
          <a:xfrm>
            <a:off x="3175518" y="1872893"/>
            <a:ext cx="1833563" cy="3979423"/>
          </a:xfrm>
          <a:prstGeom prst="rect">
            <a:avLst/>
          </a:prstGeom>
          <a:noFill/>
          <a:ln w="9525">
            <a:noFill/>
            <a:miter lim="800000"/>
            <a:headEnd/>
            <a:tailEnd/>
          </a:ln>
        </p:spPr>
        <p:txBody>
          <a:bodyPr lIns="97234" tIns="48617" rIns="97234" bIns="48617"/>
          <a:lstStyle/>
          <a:p>
            <a:pPr fontAlgn="b"/>
            <a:r>
              <a:rPr lang="en-US" sz="1800" b="1" dirty="0"/>
              <a:t>Germany</a:t>
            </a:r>
          </a:p>
          <a:p>
            <a:pPr fontAlgn="b"/>
            <a:r>
              <a:rPr lang="en-US" sz="1800" b="1" dirty="0"/>
              <a:t>Guyana</a:t>
            </a:r>
          </a:p>
          <a:p>
            <a:pPr fontAlgn="b"/>
            <a:r>
              <a:rPr lang="en-US" sz="1800" b="1" dirty="0"/>
              <a:t>Hungary</a:t>
            </a:r>
          </a:p>
          <a:p>
            <a:pPr fontAlgn="b"/>
            <a:r>
              <a:rPr lang="en-US" sz="1800" b="1" dirty="0"/>
              <a:t>Iceland</a:t>
            </a:r>
          </a:p>
          <a:p>
            <a:pPr fontAlgn="b"/>
            <a:r>
              <a:rPr lang="en-US" sz="1800" b="1" dirty="0"/>
              <a:t>India</a:t>
            </a:r>
          </a:p>
          <a:p>
            <a:pPr fontAlgn="b"/>
            <a:r>
              <a:rPr lang="en-US" sz="1800" b="1" dirty="0"/>
              <a:t>Italy</a:t>
            </a:r>
          </a:p>
          <a:p>
            <a:pPr fontAlgn="b"/>
            <a:r>
              <a:rPr lang="en-US" sz="1800" b="1" dirty="0"/>
              <a:t>Jamaica</a:t>
            </a:r>
          </a:p>
          <a:p>
            <a:pPr fontAlgn="b"/>
            <a:r>
              <a:rPr lang="en-US" sz="1800" b="1" dirty="0"/>
              <a:t>Kuwait</a:t>
            </a:r>
          </a:p>
          <a:p>
            <a:pPr fontAlgn="b"/>
            <a:r>
              <a:rPr lang="en-US" sz="1800" b="1" dirty="0"/>
              <a:t>Kyrgyzstan</a:t>
            </a:r>
          </a:p>
          <a:p>
            <a:pPr fontAlgn="b"/>
            <a:r>
              <a:rPr lang="en-US" sz="1800" b="1" dirty="0"/>
              <a:t>Latvia</a:t>
            </a:r>
          </a:p>
          <a:p>
            <a:pPr fontAlgn="b"/>
            <a:r>
              <a:rPr lang="en-US" sz="1800" b="1" dirty="0"/>
              <a:t>Liechtenstein</a:t>
            </a:r>
          </a:p>
          <a:p>
            <a:pPr fontAlgn="b"/>
            <a:r>
              <a:rPr lang="en-US" sz="1800" b="1" dirty="0"/>
              <a:t>Malaysia</a:t>
            </a:r>
          </a:p>
          <a:p>
            <a:pPr fontAlgn="b"/>
            <a:r>
              <a:rPr lang="en-US" sz="1800" b="1" dirty="0"/>
              <a:t>Monaco</a:t>
            </a:r>
          </a:p>
        </p:txBody>
      </p:sp>
      <p:sp>
        <p:nvSpPr>
          <p:cNvPr id="28" name="Rectangle 251">
            <a:extLst>
              <a:ext uri="{FF2B5EF4-FFF2-40B4-BE49-F238E27FC236}">
                <a16:creationId xmlns:a16="http://schemas.microsoft.com/office/drawing/2014/main" id="{BA8C9283-5DAA-4138-86A5-674F7ED49B68}"/>
              </a:ext>
            </a:extLst>
          </p:cNvPr>
          <p:cNvSpPr>
            <a:spLocks noChangeArrowheads="1"/>
          </p:cNvSpPr>
          <p:nvPr/>
        </p:nvSpPr>
        <p:spPr bwMode="auto">
          <a:xfrm>
            <a:off x="5422246" y="1905876"/>
            <a:ext cx="1739901" cy="3166415"/>
          </a:xfrm>
          <a:prstGeom prst="rect">
            <a:avLst/>
          </a:prstGeom>
          <a:noFill/>
          <a:ln w="9525">
            <a:noFill/>
            <a:miter lim="800000"/>
            <a:headEnd/>
            <a:tailEnd/>
          </a:ln>
        </p:spPr>
        <p:txBody>
          <a:bodyPr lIns="97234" tIns="48617" rIns="97234" bIns="48617"/>
          <a:lstStyle/>
          <a:p>
            <a:pPr fontAlgn="b"/>
            <a:r>
              <a:rPr lang="en-US" sz="1800" b="1" dirty="0"/>
              <a:t>Nauru</a:t>
            </a:r>
          </a:p>
          <a:p>
            <a:pPr fontAlgn="b"/>
            <a:r>
              <a:rPr lang="en-US" sz="1800" b="1" dirty="0"/>
              <a:t>Netherlands</a:t>
            </a:r>
          </a:p>
          <a:p>
            <a:pPr fontAlgn="b"/>
            <a:r>
              <a:rPr lang="en-US" sz="1800" b="1" dirty="0"/>
              <a:t>New Zealand</a:t>
            </a:r>
          </a:p>
          <a:p>
            <a:pPr fontAlgn="b"/>
            <a:r>
              <a:rPr lang="en-US" sz="1800" b="1" dirty="0"/>
              <a:t>Nicaragua</a:t>
            </a:r>
          </a:p>
          <a:p>
            <a:pPr fontAlgn="b"/>
            <a:r>
              <a:rPr lang="en-US" sz="1800" b="1" dirty="0"/>
              <a:t>Norway</a:t>
            </a:r>
          </a:p>
          <a:p>
            <a:pPr fontAlgn="b"/>
            <a:r>
              <a:rPr lang="en-US" sz="1800" b="1" dirty="0"/>
              <a:t>Poland</a:t>
            </a:r>
          </a:p>
          <a:p>
            <a:pPr fontAlgn="b"/>
            <a:r>
              <a:rPr lang="en-US" sz="1800" b="1" dirty="0"/>
              <a:t>Samoa</a:t>
            </a:r>
          </a:p>
          <a:p>
            <a:pPr fontAlgn="b"/>
            <a:r>
              <a:rPr lang="en-US" sz="1800" b="1" dirty="0"/>
              <a:t>Singapore</a:t>
            </a:r>
          </a:p>
          <a:p>
            <a:pPr fontAlgn="b"/>
            <a:r>
              <a:rPr lang="en-US" sz="1800" b="1" dirty="0"/>
              <a:t>Slovakia</a:t>
            </a:r>
          </a:p>
          <a:p>
            <a:pPr fontAlgn="b"/>
            <a:r>
              <a:rPr lang="en-US" sz="1800" b="1" dirty="0"/>
              <a:t>Solomon Islands</a:t>
            </a:r>
          </a:p>
          <a:p>
            <a:pPr fontAlgn="b"/>
            <a:r>
              <a:rPr lang="en-US" sz="1800" b="1" dirty="0"/>
              <a:t>Sweden</a:t>
            </a:r>
          </a:p>
          <a:p>
            <a:pPr fontAlgn="b"/>
            <a:r>
              <a:rPr lang="en-US" sz="1800" b="1" dirty="0"/>
              <a:t>Switzerland</a:t>
            </a:r>
          </a:p>
          <a:p>
            <a:pPr fontAlgn="b"/>
            <a:r>
              <a:rPr lang="en-US" sz="1800" b="1" dirty="0"/>
              <a:t>Tuvalu</a:t>
            </a:r>
          </a:p>
          <a:p>
            <a:pPr marL="365125" indent="-365125" defTabSz="973138">
              <a:lnSpc>
                <a:spcPct val="80000"/>
              </a:lnSpc>
              <a:spcBef>
                <a:spcPct val="20000"/>
              </a:spcBef>
            </a:pPr>
            <a:endParaRPr lang="en-US" altLang="en-US" sz="1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3251"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3252"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3253"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3254"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3255"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3256"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3262"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3263"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3264"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3265"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3266"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3267"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3268"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5"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2</a:t>
            </a:r>
          </a:p>
        </p:txBody>
      </p:sp>
      <p:sp>
        <p:nvSpPr>
          <p:cNvPr id="36" name="Text Box 2"/>
          <p:cNvSpPr txBox="1">
            <a:spLocks noChangeArrowheads="1"/>
          </p:cNvSpPr>
          <p:nvPr/>
        </p:nvSpPr>
        <p:spPr bwMode="auto">
          <a:xfrm>
            <a:off x="152400" y="208035"/>
            <a:ext cx="6572440"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2 - </a:t>
            </a:r>
            <a:r>
              <a:rPr lang="en-GB" altLang="en-US" sz="3200" dirty="0">
                <a:solidFill>
                  <a:srgbClr val="CC0000"/>
                </a:solidFill>
              </a:rPr>
              <a:t>Regular Budget Cash Position</a:t>
            </a:r>
            <a:br>
              <a:rPr lang="en-GB" altLang="en-US" sz="3600" dirty="0">
                <a:solidFill>
                  <a:srgbClr val="CC0000"/>
                </a:solidFill>
              </a:rPr>
            </a:br>
            <a:r>
              <a:rPr lang="en-GB" altLang="en-US" sz="2000" dirty="0"/>
              <a:t>Actual (US$ millions)</a:t>
            </a:r>
          </a:p>
        </p:txBody>
      </p:sp>
      <p:sp>
        <p:nvSpPr>
          <p:cNvPr id="3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38"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9"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40" name="Line 8"/>
          <p:cNvSpPr>
            <a:spLocks noChangeShapeType="1"/>
          </p:cNvSpPr>
          <p:nvPr/>
        </p:nvSpPr>
        <p:spPr bwMode="auto">
          <a:xfrm>
            <a:off x="3581400" y="5230601"/>
            <a:ext cx="1487488" cy="0"/>
          </a:xfrm>
          <a:prstGeom prst="line">
            <a:avLst/>
          </a:prstGeom>
          <a:noFill/>
          <a:ln w="9525">
            <a:noFill/>
            <a:round/>
            <a:headEnd/>
            <a:tailEnd/>
          </a:ln>
        </p:spPr>
        <p:txBody>
          <a:bodyPr wrap="none"/>
          <a:lstStyle/>
          <a:p>
            <a:endParaRPr lang="en-US"/>
          </a:p>
        </p:txBody>
      </p:sp>
      <p:sp>
        <p:nvSpPr>
          <p:cNvPr id="41" name="Text Box 6"/>
          <p:cNvSpPr txBox="1">
            <a:spLocks noChangeArrowheads="1"/>
          </p:cNvSpPr>
          <p:nvPr/>
        </p:nvSpPr>
        <p:spPr bwMode="auto">
          <a:xfrm>
            <a:off x="7702550" y="1426528"/>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42" name="Group 117"/>
          <p:cNvGrpSpPr>
            <a:grpSpLocks/>
          </p:cNvGrpSpPr>
          <p:nvPr/>
        </p:nvGrpSpPr>
        <p:grpSpPr bwMode="auto">
          <a:xfrm>
            <a:off x="7712076" y="2139793"/>
            <a:ext cx="1162050" cy="630711"/>
            <a:chOff x="4824" y="1327"/>
            <a:chExt cx="732" cy="382"/>
          </a:xfrm>
        </p:grpSpPr>
        <p:grpSp>
          <p:nvGrpSpPr>
            <p:cNvPr id="43" name="Group 118"/>
            <p:cNvGrpSpPr>
              <a:grpSpLocks/>
            </p:cNvGrpSpPr>
            <p:nvPr/>
          </p:nvGrpSpPr>
          <p:grpSpPr bwMode="auto">
            <a:xfrm>
              <a:off x="4830" y="1327"/>
              <a:ext cx="726" cy="382"/>
              <a:chOff x="4830" y="1327"/>
              <a:chExt cx="726" cy="382"/>
            </a:xfrm>
          </p:grpSpPr>
          <p:sp>
            <p:nvSpPr>
              <p:cNvPr id="45" name="Text Box 11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46" name="Text Box 12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47" name="Text Box 12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44" name="Rectangle 12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graphicFrame>
        <p:nvGraphicFramePr>
          <p:cNvPr id="33" name="Group 278"/>
          <p:cNvGraphicFramePr>
            <a:graphicFrameLocks noGrp="1"/>
          </p:cNvGraphicFramePr>
          <p:nvPr>
            <p:extLst/>
          </p:nvPr>
        </p:nvGraphicFramePr>
        <p:xfrm>
          <a:off x="1014416" y="2118356"/>
          <a:ext cx="6224584" cy="3354889"/>
        </p:xfrm>
        <a:graphic>
          <a:graphicData uri="http://schemas.openxmlformats.org/drawingml/2006/table">
            <a:tbl>
              <a:tblPr/>
              <a:tblGrid>
                <a:gridCol w="1995758">
                  <a:extLst>
                    <a:ext uri="{9D8B030D-6E8A-4147-A177-3AD203B41FA5}">
                      <a16:colId xmlns:a16="http://schemas.microsoft.com/office/drawing/2014/main" val="20000"/>
                    </a:ext>
                  </a:extLst>
                </a:gridCol>
                <a:gridCol w="1089304">
                  <a:extLst>
                    <a:ext uri="{9D8B030D-6E8A-4147-A177-3AD203B41FA5}">
                      <a16:colId xmlns:a16="http://schemas.microsoft.com/office/drawing/2014/main" val="20002"/>
                    </a:ext>
                  </a:extLst>
                </a:gridCol>
                <a:gridCol w="955658">
                  <a:extLst>
                    <a:ext uri="{9D8B030D-6E8A-4147-A177-3AD203B41FA5}">
                      <a16:colId xmlns:a16="http://schemas.microsoft.com/office/drawing/2014/main" val="20003"/>
                    </a:ext>
                  </a:extLst>
                </a:gridCol>
                <a:gridCol w="1091932">
                  <a:extLst>
                    <a:ext uri="{9D8B030D-6E8A-4147-A177-3AD203B41FA5}">
                      <a16:colId xmlns:a16="http://schemas.microsoft.com/office/drawing/2014/main" val="20004"/>
                    </a:ext>
                  </a:extLst>
                </a:gridCol>
                <a:gridCol w="1091932">
                  <a:extLst>
                    <a:ext uri="{9D8B030D-6E8A-4147-A177-3AD203B41FA5}">
                      <a16:colId xmlns:a16="http://schemas.microsoft.com/office/drawing/2014/main" val="20005"/>
                    </a:ext>
                  </a:extLst>
                </a:gridCol>
              </a:tblGrid>
              <a:tr h="751683">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31 Dec 2017</a:t>
                      </a:r>
                    </a:p>
                  </a:txBody>
                  <a:tcPr marT="45719" marB="45719" horzOverflow="overflow">
                    <a:lnL>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30 Apr 2018</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31 Dec 2018</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30 Apr 2019</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4482">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Regular Budget</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Calibri" pitchFamily="34" charset="0"/>
                          <a:cs typeface="Arial" charset="0"/>
                        </a:rPr>
                        <a:t>(278)</a:t>
                      </a:r>
                      <a:endParaRPr kumimoji="0" lang="en-GB" altLang="en-US" sz="1500" b="0" i="0" u="none" strike="noStrike" cap="none" normalizeH="0" baseline="0" dirty="0">
                        <a:ln>
                          <a:noFill/>
                        </a:ln>
                        <a:solidFill>
                          <a:srgbClr val="FF0000"/>
                        </a:solidFill>
                        <a:effectLst/>
                        <a:latin typeface="Calibri" pitchFamily="34" charset="0"/>
                        <a:cs typeface="Arial" charset="0"/>
                      </a:endParaRPr>
                    </a:p>
                  </a:txBody>
                  <a:tcPr marT="43959" marB="43959" horzOverflow="overflow">
                    <a:lnL>
                      <a:noFill/>
                    </a:lnL>
                    <a:lnR>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330</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7548" marB="47548"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rgbClr val="FF0000"/>
                          </a:solidFill>
                          <a:effectLst/>
                          <a:latin typeface="Calibri" pitchFamily="34" charset="0"/>
                          <a:cs typeface="Arial" charset="0"/>
                        </a:rPr>
                        <a:t>(323)</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484</a:t>
                      </a:r>
                    </a:p>
                  </a:txBody>
                  <a:tcPr marT="47548" marB="47548"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674482">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Working Capital Fund</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150</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3959" marB="43959"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7548" marB="47548" horzOverflow="overflow">
                    <a:lnL>
                      <a:noFill/>
                    </a:lnL>
                    <a:lnR cap="flat">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3959" marB="43959" horzOverflow="overflow">
                    <a:lnL>
                      <a:noFill/>
                    </a:lnL>
                    <a:lnR cap="flat">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7548" marB="47548"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01936">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Special Account</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202</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3959" marB="43959"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202</a:t>
                      </a:r>
                    </a:p>
                  </a:txBody>
                  <a:tcPr marT="47548" marB="47548"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203</a:t>
                      </a:r>
                    </a:p>
                  </a:txBody>
                  <a:tcPr marT="43959" marB="43959"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203</a:t>
                      </a:r>
                    </a:p>
                  </a:txBody>
                  <a:tcPr marT="47548" marB="47548"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2306">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Combined General Fund</a:t>
                      </a:r>
                    </a:p>
                  </a:txBody>
                  <a:tcPr marT="45719" marB="45719" horzOverflow="overflow">
                    <a:lnL cap="flat">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74</a:t>
                      </a:r>
                    </a:p>
                  </a:txBody>
                  <a:tcPr marT="43959" marB="43959" horzOverflow="overflow">
                    <a:lnL>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682</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30</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1" i="0" u="none" strike="noStrike" cap="none" normalizeH="0" baseline="0" dirty="0">
                          <a:ln>
                            <a:noFill/>
                          </a:ln>
                          <a:solidFill>
                            <a:schemeClr val="tx1"/>
                          </a:solidFill>
                          <a:effectLst/>
                          <a:latin typeface="Calibri" pitchFamily="34" charset="0"/>
                          <a:cs typeface="Arial" charset="0"/>
                        </a:rPr>
                        <a:t>837</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a:spLocks noGrp="1" noChangeArrowheads="1"/>
          </p:cNvSpPr>
          <p:nvPr>
            <p:ph type="sldNum" sz="quarter" idx="12"/>
          </p:nvPr>
        </p:nvSpPr>
        <p:spPr>
          <a:noFill/>
        </p:spPr>
        <p:txBody>
          <a:bodyPr/>
          <a:lstStyle/>
          <a:p>
            <a:r>
              <a:rPr lang="en-GB" altLang="en-US" dirty="0">
                <a:latin typeface="Calibri" pitchFamily="34" charset="0"/>
              </a:rPr>
              <a:t>3</a:t>
            </a:r>
          </a:p>
        </p:txBody>
      </p:sp>
      <p:sp>
        <p:nvSpPr>
          <p:cNvPr id="20482"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0508" name="Text Box 55"/>
          <p:cNvSpPr txBox="1">
            <a:spLocks noChangeArrowheads="1"/>
          </p:cNvSpPr>
          <p:nvPr/>
        </p:nvSpPr>
        <p:spPr bwMode="auto">
          <a:xfrm>
            <a:off x="228600" y="6102368"/>
            <a:ext cx="1752600" cy="350028"/>
          </a:xfrm>
          <a:prstGeom prst="rect">
            <a:avLst/>
          </a:prstGeom>
          <a:noFill/>
          <a:ln w="9525">
            <a:noFill/>
            <a:miter lim="800000"/>
            <a:headEnd/>
            <a:tailEnd/>
          </a:ln>
        </p:spPr>
        <p:txBody>
          <a:bodyPr>
            <a:spAutoFit/>
          </a:bodyPr>
          <a:lstStyle/>
          <a:p>
            <a:r>
              <a:rPr lang="en-US" altLang="en-US" sz="1600"/>
              <a:t>* As at 1 January</a:t>
            </a:r>
          </a:p>
        </p:txBody>
      </p:sp>
      <p:pic>
        <p:nvPicPr>
          <p:cNvPr id="20509" name="Picture 56"/>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0510"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0511"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0512" name="Text Box 59"/>
          <p:cNvSpPr txBox="1">
            <a:spLocks noChangeArrowheads="1"/>
          </p:cNvSpPr>
          <p:nvPr/>
        </p:nvSpPr>
        <p:spPr bwMode="auto">
          <a:xfrm>
            <a:off x="152400" y="208035"/>
            <a:ext cx="7433702" cy="584775"/>
          </a:xfrm>
          <a:prstGeom prst="rect">
            <a:avLst/>
          </a:prstGeom>
          <a:noFill/>
          <a:ln w="9525">
            <a:noFill/>
            <a:miter lim="800000"/>
            <a:headEnd/>
            <a:tailEnd/>
          </a:ln>
        </p:spPr>
        <p:txBody>
          <a:bodyPr wrap="none">
            <a:spAutoFit/>
          </a:bodyPr>
          <a:lstStyle/>
          <a:p>
            <a:r>
              <a:rPr lang="en-GB" altLang="en-US" sz="3200" dirty="0"/>
              <a:t>Chart 3 - </a:t>
            </a:r>
            <a:r>
              <a:rPr lang="en-GB" altLang="en-US" sz="3200" dirty="0">
                <a:solidFill>
                  <a:srgbClr val="CC0000"/>
                </a:solidFill>
              </a:rPr>
              <a:t>Regular Budget Assessment Status</a:t>
            </a:r>
            <a:endParaRPr lang="en-GB" altLang="en-US" sz="3200" dirty="0"/>
          </a:p>
        </p:txBody>
      </p:sp>
      <p:sp>
        <p:nvSpPr>
          <p:cNvPr id="20513" name="Text Box 60"/>
          <p:cNvSpPr txBox="1">
            <a:spLocks noChangeArrowheads="1"/>
          </p:cNvSpPr>
          <p:nvPr/>
        </p:nvSpPr>
        <p:spPr bwMode="auto">
          <a:xfrm>
            <a:off x="204952" y="753185"/>
            <a:ext cx="2324100" cy="412768"/>
          </a:xfrm>
          <a:prstGeom prst="rect">
            <a:avLst/>
          </a:prstGeom>
          <a:noFill/>
          <a:ln w="9525">
            <a:noFill/>
            <a:miter lim="800000"/>
            <a:headEnd/>
            <a:tailEnd/>
          </a:ln>
        </p:spPr>
        <p:txBody>
          <a:bodyPr wrap="none">
            <a:spAutoFit/>
          </a:bodyPr>
          <a:lstStyle/>
          <a:p>
            <a:r>
              <a:rPr lang="en-US" altLang="en-US" sz="2000" dirty="0"/>
              <a:t>Actual (US$ millions)</a:t>
            </a:r>
          </a:p>
        </p:txBody>
      </p:sp>
      <p:grpSp>
        <p:nvGrpSpPr>
          <p:cNvPr id="20514" name="Group 99"/>
          <p:cNvGrpSpPr>
            <a:grpSpLocks/>
          </p:cNvGrpSpPr>
          <p:nvPr/>
        </p:nvGrpSpPr>
        <p:grpSpPr bwMode="auto">
          <a:xfrm>
            <a:off x="7658101" y="2190975"/>
            <a:ext cx="1162050" cy="630710"/>
            <a:chOff x="4824" y="1327"/>
            <a:chExt cx="732" cy="382"/>
          </a:xfrm>
        </p:grpSpPr>
        <p:grpSp>
          <p:nvGrpSpPr>
            <p:cNvPr id="20515" name="Group 98"/>
            <p:cNvGrpSpPr>
              <a:grpSpLocks/>
            </p:cNvGrpSpPr>
            <p:nvPr/>
          </p:nvGrpSpPr>
          <p:grpSpPr bwMode="auto">
            <a:xfrm>
              <a:off x="4830" y="1327"/>
              <a:ext cx="726" cy="382"/>
              <a:chOff x="4830" y="1327"/>
              <a:chExt cx="726" cy="382"/>
            </a:xfrm>
          </p:grpSpPr>
          <p:sp>
            <p:nvSpPr>
              <p:cNvPr id="20517" name="Text Box 92"/>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0518" name="Text Box 94"/>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0519" name="Text Box 95"/>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0516" name="Rectangle 9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graphicFrame>
        <p:nvGraphicFramePr>
          <p:cNvPr id="18" name="Group 42">
            <a:extLst>
              <a:ext uri="{FF2B5EF4-FFF2-40B4-BE49-F238E27FC236}">
                <a16:creationId xmlns:a16="http://schemas.microsoft.com/office/drawing/2014/main" id="{37D1F433-BC96-4B07-AE14-79E61BADD2AA}"/>
              </a:ext>
            </a:extLst>
          </p:cNvPr>
          <p:cNvGraphicFramePr>
            <a:graphicFrameLocks noGrp="1"/>
          </p:cNvGraphicFramePr>
          <p:nvPr>
            <p:extLst>
              <p:ext uri="{D42A27DB-BD31-4B8C-83A1-F6EECF244321}">
                <p14:modId xmlns:p14="http://schemas.microsoft.com/office/powerpoint/2010/main" val="4108679109"/>
              </p:ext>
            </p:extLst>
          </p:nvPr>
        </p:nvGraphicFramePr>
        <p:xfrm>
          <a:off x="4566477" y="2441719"/>
          <a:ext cx="2654348" cy="2132107"/>
        </p:xfrm>
        <a:graphic>
          <a:graphicData uri="http://schemas.openxmlformats.org/drawingml/2006/table">
            <a:tbl>
              <a:tblPr/>
              <a:tblGrid>
                <a:gridCol w="1400906">
                  <a:extLst>
                    <a:ext uri="{9D8B030D-6E8A-4147-A177-3AD203B41FA5}">
                      <a16:colId xmlns:a16="http://schemas.microsoft.com/office/drawing/2014/main" val="20002"/>
                    </a:ext>
                  </a:extLst>
                </a:gridCol>
                <a:gridCol w="1253442">
                  <a:extLst>
                    <a:ext uri="{9D8B030D-6E8A-4147-A177-3AD203B41FA5}">
                      <a16:colId xmlns:a16="http://schemas.microsoft.com/office/drawing/2014/main" val="20004"/>
                    </a:ext>
                  </a:extLst>
                </a:gridCol>
              </a:tblGrid>
              <a:tr h="561274">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 at</a:t>
                      </a:r>
                    </a:p>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30 Apr 2018</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 at </a:t>
                      </a:r>
                    </a:p>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30 Apr 2019</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9517">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531</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529</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911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2,487</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2,849</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32911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1,457</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1,671</a:t>
                      </a:r>
                    </a:p>
                  </a:txBody>
                  <a:tcPr marT="47559" marB="4755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69850">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1,561</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1,707</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9" name="Group 42">
            <a:extLst>
              <a:ext uri="{FF2B5EF4-FFF2-40B4-BE49-F238E27FC236}">
                <a16:creationId xmlns:a16="http://schemas.microsoft.com/office/drawing/2014/main" id="{B2141DE9-77F7-43D7-B8A9-E38A7DA22DDE}"/>
              </a:ext>
            </a:extLst>
          </p:cNvPr>
          <p:cNvGraphicFramePr>
            <a:graphicFrameLocks noGrp="1"/>
          </p:cNvGraphicFramePr>
          <p:nvPr>
            <p:extLst>
              <p:ext uri="{D42A27DB-BD31-4B8C-83A1-F6EECF244321}">
                <p14:modId xmlns:p14="http://schemas.microsoft.com/office/powerpoint/2010/main" val="2688492367"/>
              </p:ext>
            </p:extLst>
          </p:nvPr>
        </p:nvGraphicFramePr>
        <p:xfrm>
          <a:off x="323849" y="2444955"/>
          <a:ext cx="4170120" cy="2128871"/>
        </p:xfrm>
        <a:graphic>
          <a:graphicData uri="http://schemas.openxmlformats.org/drawingml/2006/table">
            <a:tbl>
              <a:tblPr/>
              <a:tblGrid>
                <a:gridCol w="1757736">
                  <a:extLst>
                    <a:ext uri="{9D8B030D-6E8A-4147-A177-3AD203B41FA5}">
                      <a16:colId xmlns:a16="http://schemas.microsoft.com/office/drawing/2014/main" val="20000"/>
                    </a:ext>
                  </a:extLst>
                </a:gridCol>
                <a:gridCol w="1106358">
                  <a:extLst>
                    <a:ext uri="{9D8B030D-6E8A-4147-A177-3AD203B41FA5}">
                      <a16:colId xmlns:a16="http://schemas.microsoft.com/office/drawing/2014/main" val="20001"/>
                    </a:ext>
                  </a:extLst>
                </a:gridCol>
                <a:gridCol w="1306026">
                  <a:extLst>
                    <a:ext uri="{9D8B030D-6E8A-4147-A177-3AD203B41FA5}">
                      <a16:colId xmlns:a16="http://schemas.microsoft.com/office/drawing/2014/main" val="20002"/>
                    </a:ext>
                  </a:extLst>
                </a:gridCol>
              </a:tblGrid>
              <a:tr h="502008">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 at</a:t>
                      </a:r>
                    </a:p>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31 Dec 2017</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 at</a:t>
                      </a:r>
                    </a:p>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31 Dec 2018</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8816">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Prior year’s balance*</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409</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531</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8436">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Assessments</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2,578</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2,487</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328436">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Payments received</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2,456</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2,489</a:t>
                      </a:r>
                    </a:p>
                  </a:txBody>
                  <a:tcPr marT="47559" marB="4755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68673">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Unpaid assessments</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531</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529</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txBox="1">
            <a:spLocks noGrp="1" noChangeArrowheads="1"/>
          </p:cNvSpPr>
          <p:nvPr/>
        </p:nvSpPr>
        <p:spPr bwMode="auto">
          <a:xfrm>
            <a:off x="6597650" y="6415627"/>
            <a:ext cx="2133600" cy="495322"/>
          </a:xfrm>
          <a:prstGeom prst="rect">
            <a:avLst/>
          </a:prstGeom>
          <a:noFill/>
          <a:ln w="9525">
            <a:noFill/>
            <a:miter lim="800000"/>
            <a:headEnd/>
            <a:tailEnd/>
          </a:ln>
        </p:spPr>
        <p:txBody>
          <a:bodyPr/>
          <a:lstStyle/>
          <a:p>
            <a:pPr algn="r"/>
            <a:r>
              <a:rPr lang="en-GB" altLang="en-US" sz="1400" dirty="0"/>
              <a:t>4</a:t>
            </a:r>
          </a:p>
        </p:txBody>
      </p:sp>
      <p:sp>
        <p:nvSpPr>
          <p:cNvPr id="21506"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21507" name="Picture 3"/>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1508"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1509"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1510" name="Text Box 6"/>
          <p:cNvSpPr txBox="1">
            <a:spLocks noChangeArrowheads="1"/>
          </p:cNvSpPr>
          <p:nvPr/>
        </p:nvSpPr>
        <p:spPr bwMode="auto">
          <a:xfrm>
            <a:off x="152400" y="208035"/>
            <a:ext cx="64710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4 - </a:t>
            </a:r>
            <a:r>
              <a:rPr lang="en-GB" altLang="en-US" sz="3200" dirty="0">
                <a:solidFill>
                  <a:srgbClr val="CC0000"/>
                </a:solidFill>
              </a:rPr>
              <a:t>Regular Budget Assessments</a:t>
            </a:r>
            <a:br>
              <a:rPr lang="en-GB" altLang="en-US" sz="3600" dirty="0">
                <a:solidFill>
                  <a:srgbClr val="CC0000"/>
                </a:solidFill>
              </a:rPr>
            </a:br>
            <a:r>
              <a:rPr lang="en-GB" altLang="en-US" sz="2000" dirty="0"/>
              <a:t>Number of Member States paying in full at Year-End</a:t>
            </a:r>
          </a:p>
        </p:txBody>
      </p:sp>
      <p:grpSp>
        <p:nvGrpSpPr>
          <p:cNvPr id="21511" name="Group 17"/>
          <p:cNvGrpSpPr>
            <a:grpSpLocks/>
          </p:cNvGrpSpPr>
          <p:nvPr/>
        </p:nvGrpSpPr>
        <p:grpSpPr bwMode="auto">
          <a:xfrm>
            <a:off x="7658101" y="2190975"/>
            <a:ext cx="1162050" cy="630710"/>
            <a:chOff x="4824" y="1327"/>
            <a:chExt cx="732" cy="382"/>
          </a:xfrm>
        </p:grpSpPr>
        <p:grpSp>
          <p:nvGrpSpPr>
            <p:cNvPr id="21515" name="Group 18"/>
            <p:cNvGrpSpPr>
              <a:grpSpLocks/>
            </p:cNvGrpSpPr>
            <p:nvPr/>
          </p:nvGrpSpPr>
          <p:grpSpPr bwMode="auto">
            <a:xfrm>
              <a:off x="4830" y="1327"/>
              <a:ext cx="726" cy="382"/>
              <a:chOff x="4830" y="1327"/>
              <a:chExt cx="726" cy="382"/>
            </a:xfrm>
          </p:grpSpPr>
          <p:sp>
            <p:nvSpPr>
              <p:cNvPr id="21517" name="Text Box 1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1518" name="Text Box 2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1519" name="Text Box 2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1516" name="Rectangle 2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21513" name="Text Box 16"/>
          <p:cNvSpPr txBox="1">
            <a:spLocks noChangeArrowheads="1"/>
          </p:cNvSpPr>
          <p:nvPr/>
        </p:nvSpPr>
        <p:spPr bwMode="auto">
          <a:xfrm>
            <a:off x="7015163" y="4703909"/>
            <a:ext cx="273050" cy="317006"/>
          </a:xfrm>
          <a:prstGeom prst="rect">
            <a:avLst/>
          </a:prstGeom>
          <a:noFill/>
          <a:ln w="9525">
            <a:noFill/>
            <a:miter lim="800000"/>
            <a:headEnd/>
            <a:tailEnd/>
          </a:ln>
        </p:spPr>
        <p:txBody>
          <a:bodyPr>
            <a:spAutoFit/>
          </a:bodyPr>
          <a:lstStyle/>
          <a:p>
            <a:r>
              <a:rPr lang="en-GB" altLang="en-US" sz="1400"/>
              <a:t>*</a:t>
            </a:r>
          </a:p>
        </p:txBody>
      </p:sp>
      <p:sp>
        <p:nvSpPr>
          <p:cNvPr id="21514" name="Text Box 20"/>
          <p:cNvSpPr txBox="1">
            <a:spLocks noChangeArrowheads="1"/>
          </p:cNvSpPr>
          <p:nvPr/>
        </p:nvSpPr>
        <p:spPr bwMode="auto">
          <a:xfrm>
            <a:off x="457200" y="6340123"/>
            <a:ext cx="5513369" cy="323165"/>
          </a:xfrm>
          <a:prstGeom prst="rect">
            <a:avLst/>
          </a:prstGeom>
          <a:noFill/>
          <a:ln w="9525">
            <a:noFill/>
            <a:miter lim="800000"/>
            <a:headEnd/>
            <a:tailEnd/>
          </a:ln>
        </p:spPr>
        <p:txBody>
          <a:bodyPr wrap="none">
            <a:spAutoFit/>
          </a:bodyPr>
          <a:lstStyle/>
          <a:p>
            <a:r>
              <a:rPr lang="en-GB" altLang="ja-JP" dirty="0">
                <a:ea typeface="ＭＳ Ｐゴシック" charset="-128"/>
              </a:rPr>
              <a:t>* At 30 April 2019, compared to 88 Member States at 30 April 2018  </a:t>
            </a:r>
          </a:p>
        </p:txBody>
      </p:sp>
      <p:graphicFrame>
        <p:nvGraphicFramePr>
          <p:cNvPr id="3" name="Object 1"/>
          <p:cNvGraphicFramePr>
            <a:graphicFrameLocks noChangeAspect="1"/>
          </p:cNvGraphicFramePr>
          <p:nvPr>
            <p:extLst>
              <p:ext uri="{D42A27DB-BD31-4B8C-83A1-F6EECF244321}">
                <p14:modId xmlns:p14="http://schemas.microsoft.com/office/powerpoint/2010/main" val="1500143683"/>
              </p:ext>
            </p:extLst>
          </p:nvPr>
        </p:nvGraphicFramePr>
        <p:xfrm>
          <a:off x="279400" y="2034123"/>
          <a:ext cx="7213600" cy="3975785"/>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 Box 16"/>
          <p:cNvSpPr txBox="1">
            <a:spLocks noChangeArrowheads="1"/>
          </p:cNvSpPr>
          <p:nvPr/>
        </p:nvSpPr>
        <p:spPr bwMode="auto">
          <a:xfrm>
            <a:off x="7067551" y="4246503"/>
            <a:ext cx="273050" cy="317006"/>
          </a:xfrm>
          <a:prstGeom prst="rect">
            <a:avLst/>
          </a:prstGeom>
          <a:noFill/>
          <a:ln w="9525">
            <a:noFill/>
            <a:miter lim="800000"/>
            <a:headEnd/>
            <a:tailEnd/>
          </a:ln>
        </p:spPr>
        <p:txBody>
          <a:bodyPr>
            <a:spAutoFit/>
          </a:bodyPr>
          <a:lstStyle/>
          <a:p>
            <a:r>
              <a:rPr lang="en-GB" altLang="en-US" sz="1400" dirty="0"/>
              <a:t>*</a:t>
            </a:r>
          </a:p>
        </p:txBody>
      </p:sp>
      <p:sp>
        <p:nvSpPr>
          <p:cNvPr id="2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 name="Text Box 16"/>
          <p:cNvSpPr txBox="1">
            <a:spLocks noChangeArrowheads="1"/>
          </p:cNvSpPr>
          <p:nvPr/>
        </p:nvSpPr>
        <p:spPr bwMode="auto">
          <a:xfrm>
            <a:off x="7015163" y="4703909"/>
            <a:ext cx="273050" cy="317006"/>
          </a:xfrm>
          <a:prstGeom prst="rect">
            <a:avLst/>
          </a:prstGeom>
          <a:noFill/>
          <a:ln w="9525">
            <a:noFill/>
            <a:miter lim="800000"/>
            <a:headEnd/>
            <a:tailEnd/>
          </a:ln>
        </p:spPr>
        <p:txBody>
          <a:bodyPr>
            <a:spAutoFit/>
          </a:bodyPr>
          <a:lstStyle/>
          <a:p>
            <a:r>
              <a:rPr lang="en-GB" altLang="en-US" sz="1400"/>
              <a:t>*</a:t>
            </a:r>
          </a:p>
        </p:txBody>
      </p:sp>
      <p:graphicFrame>
        <p:nvGraphicFramePr>
          <p:cNvPr id="22" name="Object 1"/>
          <p:cNvGraphicFramePr>
            <a:graphicFrameLocks noChangeAspect="1"/>
          </p:cNvGraphicFramePr>
          <p:nvPr>
            <p:extLst>
              <p:ext uri="{D42A27DB-BD31-4B8C-83A1-F6EECF244321}">
                <p14:modId xmlns:p14="http://schemas.microsoft.com/office/powerpoint/2010/main" val="300860260"/>
              </p:ext>
            </p:extLst>
          </p:nvPr>
        </p:nvGraphicFramePr>
        <p:xfrm>
          <a:off x="279400" y="2034123"/>
          <a:ext cx="7213600" cy="3975785"/>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Box 16"/>
          <p:cNvSpPr txBox="1">
            <a:spLocks noChangeArrowheads="1"/>
          </p:cNvSpPr>
          <p:nvPr/>
        </p:nvSpPr>
        <p:spPr bwMode="auto">
          <a:xfrm>
            <a:off x="7070794" y="4140529"/>
            <a:ext cx="273050" cy="317006"/>
          </a:xfrm>
          <a:prstGeom prst="rect">
            <a:avLst/>
          </a:prstGeom>
          <a:noFill/>
          <a:ln w="9525">
            <a:noFill/>
            <a:miter lim="800000"/>
            <a:headEnd/>
            <a:tailEnd/>
          </a:ln>
        </p:spPr>
        <p:txBody>
          <a:bodyPr>
            <a:spAutoFit/>
          </a:bodyPr>
          <a:lstStyle/>
          <a:p>
            <a:r>
              <a:rPr lang="en-GB" altLang="en-US" sz="1400" dirty="0"/>
              <a:t>*</a:t>
            </a:r>
          </a:p>
        </p:txBody>
      </p:sp>
      <p:cxnSp>
        <p:nvCxnSpPr>
          <p:cNvPr id="24" name="Straight Connector 23">
            <a:extLst>
              <a:ext uri="{FF2B5EF4-FFF2-40B4-BE49-F238E27FC236}">
                <a16:creationId xmlns:a16="http://schemas.microsoft.com/office/drawing/2014/main" id="{986B1425-A0A5-4ADE-8D7A-9508FB6B72A6}"/>
              </a:ext>
            </a:extLst>
          </p:cNvPr>
          <p:cNvCxnSpPr>
            <a:cxnSpLocks/>
          </p:cNvCxnSpPr>
          <p:nvPr/>
        </p:nvCxnSpPr>
        <p:spPr>
          <a:xfrm>
            <a:off x="6781800" y="1505779"/>
            <a:ext cx="0" cy="4178130"/>
          </a:xfrm>
          <a:prstGeom prst="line">
            <a:avLst/>
          </a:prstGeom>
          <a:ln w="1270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6"/>
          <p:cNvSpPr>
            <a:spLocks noGrp="1" noChangeArrowheads="1"/>
          </p:cNvSpPr>
          <p:nvPr>
            <p:ph type="sldNum" sz="quarter" idx="12"/>
          </p:nvPr>
        </p:nvSpPr>
        <p:spPr>
          <a:noFill/>
        </p:spPr>
        <p:txBody>
          <a:bodyPr/>
          <a:lstStyle/>
          <a:p>
            <a:r>
              <a:rPr lang="en-GB" altLang="en-US" dirty="0">
                <a:latin typeface="Calibri" pitchFamily="34" charset="0"/>
              </a:rPr>
              <a:t>5</a:t>
            </a:r>
          </a:p>
        </p:txBody>
      </p:sp>
      <p:grpSp>
        <p:nvGrpSpPr>
          <p:cNvPr id="22530" name="Group 78"/>
          <p:cNvGrpSpPr>
            <a:grpSpLocks/>
          </p:cNvGrpSpPr>
          <p:nvPr/>
        </p:nvGrpSpPr>
        <p:grpSpPr bwMode="auto">
          <a:xfrm>
            <a:off x="152401" y="1426528"/>
            <a:ext cx="8723313" cy="8063843"/>
            <a:chOff x="96" y="912"/>
            <a:chExt cx="5495" cy="4884"/>
          </a:xfrm>
        </p:grpSpPr>
        <p:sp>
          <p:nvSpPr>
            <p:cNvPr id="22555" name="Rectangle 53"/>
            <p:cNvSpPr>
              <a:spLocks noChangeArrowheads="1"/>
            </p:cNvSpPr>
            <p:nvPr/>
          </p:nvSpPr>
          <p:spPr bwMode="auto">
            <a:xfrm>
              <a:off x="3649" y="948"/>
              <a:ext cx="1942" cy="2957"/>
            </a:xfrm>
            <a:prstGeom prst="rect">
              <a:avLst/>
            </a:prstGeom>
            <a:noFill/>
            <a:ln w="9525">
              <a:noFill/>
              <a:miter lim="800000"/>
              <a:headEnd/>
              <a:tailEnd/>
            </a:ln>
          </p:spPr>
          <p:txBody>
            <a:bodyPr lIns="101823" tIns="50911" rIns="101823" bIns="50911"/>
            <a:lstStyle/>
            <a:p>
              <a:pPr defTabSz="1019175"/>
              <a:r>
                <a:rPr lang="en-US" altLang="en-US" sz="1000" dirty="0"/>
                <a:t>Sierra Leone</a:t>
              </a:r>
            </a:p>
            <a:p>
              <a:pPr defTabSz="1019175"/>
              <a:r>
                <a:rPr lang="en-US" altLang="en-US" sz="1000" dirty="0"/>
                <a:t>Singapore</a:t>
              </a:r>
            </a:p>
            <a:p>
              <a:pPr defTabSz="1019175"/>
              <a:r>
                <a:rPr lang="en-US" altLang="en-US" sz="1000" dirty="0"/>
                <a:t>Slovakia</a:t>
              </a:r>
            </a:p>
            <a:p>
              <a:pPr defTabSz="1019175"/>
              <a:r>
                <a:rPr lang="en-US" altLang="en-US" sz="1000" dirty="0"/>
                <a:t>Slovenia</a:t>
              </a:r>
            </a:p>
            <a:p>
              <a:pPr defTabSz="1019175"/>
              <a:r>
                <a:rPr lang="en-US" altLang="en-US" sz="1000" dirty="0"/>
                <a:t>South Africa</a:t>
              </a:r>
            </a:p>
            <a:p>
              <a:pPr defTabSz="1019175"/>
              <a:r>
                <a:rPr lang="en-US" altLang="en-US" sz="1000" dirty="0"/>
                <a:t>South Sudan</a:t>
              </a:r>
            </a:p>
            <a:p>
              <a:pPr defTabSz="1019175"/>
              <a:r>
                <a:rPr lang="en-US" altLang="en-US" sz="1000" dirty="0"/>
                <a:t>Spain</a:t>
              </a:r>
            </a:p>
            <a:p>
              <a:pPr defTabSz="1019175"/>
              <a:r>
                <a:rPr lang="en-US" altLang="en-US" sz="1000" dirty="0"/>
                <a:t>Sri Lanka</a:t>
              </a:r>
            </a:p>
            <a:p>
              <a:pPr defTabSz="1019175"/>
              <a:r>
                <a:rPr lang="en-US" altLang="en-US" sz="1000" dirty="0"/>
                <a:t>Sudan</a:t>
              </a:r>
            </a:p>
            <a:p>
              <a:pPr defTabSz="1019175"/>
              <a:r>
                <a:rPr lang="en-US" altLang="en-US" sz="1000" dirty="0"/>
                <a:t>Sweden</a:t>
              </a:r>
            </a:p>
            <a:p>
              <a:pPr defTabSz="1019175"/>
              <a:r>
                <a:rPr lang="en-US" altLang="en-US" sz="1000" dirty="0"/>
                <a:t>Switzerland</a:t>
              </a:r>
            </a:p>
            <a:p>
              <a:pPr defTabSz="1019175"/>
              <a:r>
                <a:rPr lang="en-US" altLang="en-US" sz="1000" dirty="0"/>
                <a:t>Syrian Arab Republic</a:t>
              </a:r>
            </a:p>
            <a:p>
              <a:pPr defTabSz="1019175"/>
              <a:r>
                <a:rPr lang="en-US" altLang="en-US" sz="1000" dirty="0"/>
                <a:t>Tajikistan</a:t>
              </a:r>
            </a:p>
            <a:p>
              <a:pPr defTabSz="1019175"/>
              <a:r>
                <a:rPr lang="en-US" altLang="en-US" sz="1000" dirty="0"/>
                <a:t>Thailand</a:t>
              </a:r>
            </a:p>
            <a:p>
              <a:pPr defTabSz="1019175"/>
              <a:r>
                <a:rPr lang="en-US" altLang="en-US" sz="1000" dirty="0"/>
                <a:t>Trinidad and Tobago</a:t>
              </a:r>
            </a:p>
            <a:p>
              <a:pPr defTabSz="1019175"/>
              <a:r>
                <a:rPr lang="en-US" altLang="en-US" sz="1000" dirty="0"/>
                <a:t>Tunisia</a:t>
              </a:r>
            </a:p>
            <a:p>
              <a:pPr defTabSz="1019175"/>
              <a:r>
                <a:rPr lang="en-US" altLang="en-US" sz="1000" dirty="0"/>
                <a:t>Turkey</a:t>
              </a:r>
            </a:p>
            <a:p>
              <a:pPr defTabSz="1019175"/>
              <a:r>
                <a:rPr lang="en-US" altLang="en-US" sz="1000" dirty="0"/>
                <a:t>Turkmenistan</a:t>
              </a:r>
            </a:p>
            <a:p>
              <a:pPr defTabSz="1019175"/>
              <a:r>
                <a:rPr lang="en-US" altLang="en-US" sz="1000" dirty="0"/>
                <a:t>Tuvalu</a:t>
              </a:r>
            </a:p>
            <a:p>
              <a:pPr defTabSz="1019175"/>
              <a:r>
                <a:rPr lang="en-US" altLang="en-US" sz="1000" dirty="0"/>
                <a:t>Ukraine</a:t>
              </a:r>
            </a:p>
            <a:p>
              <a:pPr defTabSz="1019175"/>
              <a:r>
                <a:rPr lang="en-US" altLang="en-US" sz="1000" dirty="0"/>
                <a:t>United Arab Emirates</a:t>
              </a:r>
            </a:p>
            <a:p>
              <a:pPr defTabSz="1019175"/>
              <a:r>
                <a:rPr lang="en-US" altLang="en-US" sz="1000" dirty="0"/>
                <a:t>United Kingdom of Great </a:t>
              </a:r>
            </a:p>
            <a:p>
              <a:pPr defTabSz="1019175"/>
              <a:r>
                <a:rPr lang="en-US" altLang="en-US" sz="1000" dirty="0"/>
                <a:t>   Britain and Northern Ireland</a:t>
              </a:r>
            </a:p>
            <a:p>
              <a:pPr defTabSz="1019175"/>
              <a:r>
                <a:rPr lang="en-US" altLang="en-US" sz="1000" dirty="0"/>
                <a:t>Uruguay</a:t>
              </a:r>
            </a:p>
            <a:p>
              <a:pPr defTabSz="1019175"/>
              <a:r>
                <a:rPr lang="en-US" altLang="en-US" sz="1000" dirty="0"/>
                <a:t>Uzbekistan</a:t>
              </a:r>
            </a:p>
            <a:p>
              <a:pPr defTabSz="1019175"/>
              <a:r>
                <a:rPr lang="en-US" altLang="en-US" sz="1000" dirty="0"/>
                <a:t>Vanuatu</a:t>
              </a:r>
            </a:p>
            <a:p>
              <a:pPr defTabSz="1019175"/>
              <a:r>
                <a:rPr lang="en-US" altLang="en-US" sz="1000" dirty="0"/>
                <a:t>Viet Nam</a:t>
              </a:r>
            </a:p>
            <a:p>
              <a:pPr defTabSz="1019175"/>
              <a:r>
                <a:rPr lang="en-US" altLang="en-US" sz="1000" dirty="0"/>
                <a:t>Yemen</a:t>
              </a:r>
            </a:p>
            <a:p>
              <a:pPr defTabSz="1019175"/>
              <a:r>
                <a:rPr lang="en-US" altLang="en-US" sz="1000" dirty="0"/>
                <a:t>Zambia</a:t>
              </a:r>
            </a:p>
            <a:p>
              <a:pPr defTabSz="1019175"/>
              <a:r>
                <a:rPr lang="en-US" altLang="en-US" sz="1000" dirty="0"/>
                <a:t>Zimbabwe</a:t>
              </a:r>
            </a:p>
            <a:p>
              <a:pPr defTabSz="1019175" eaLnBrk="0" hangingPunct="0">
                <a:spcBef>
                  <a:spcPct val="20000"/>
                </a:spcBef>
              </a:pPr>
              <a:endParaRPr lang="en-US" altLang="en-US" sz="1000" dirty="0"/>
            </a:p>
          </p:txBody>
        </p:sp>
        <p:sp>
          <p:nvSpPr>
            <p:cNvPr id="22556" name="Rectangle 54"/>
            <p:cNvSpPr>
              <a:spLocks noChangeArrowheads="1"/>
            </p:cNvSpPr>
            <p:nvPr/>
          </p:nvSpPr>
          <p:spPr bwMode="auto">
            <a:xfrm>
              <a:off x="2832" y="948"/>
              <a:ext cx="1229" cy="4848"/>
            </a:xfrm>
            <a:prstGeom prst="rect">
              <a:avLst/>
            </a:prstGeom>
            <a:noFill/>
            <a:ln w="9525">
              <a:noFill/>
              <a:miter lim="800000"/>
              <a:headEnd/>
              <a:tailEnd/>
            </a:ln>
          </p:spPr>
          <p:txBody>
            <a:bodyPr lIns="101823" tIns="50911" rIns="101823" bIns="50911"/>
            <a:lstStyle/>
            <a:p>
              <a:pPr defTabSz="1019175"/>
              <a:r>
                <a:rPr lang="en-US" altLang="en-US" sz="1000" dirty="0"/>
                <a:t>Mongolia</a:t>
              </a:r>
            </a:p>
            <a:p>
              <a:pPr defTabSz="1019175"/>
              <a:r>
                <a:rPr lang="en-US" altLang="en-US" sz="1000" dirty="0"/>
                <a:t>Montenegro</a:t>
              </a:r>
            </a:p>
            <a:p>
              <a:pPr defTabSz="1019175"/>
              <a:r>
                <a:rPr lang="en-US" altLang="en-US" sz="1000" dirty="0"/>
                <a:t>Morocco</a:t>
              </a:r>
            </a:p>
            <a:p>
              <a:pPr defTabSz="1019175"/>
              <a:r>
                <a:rPr lang="en-US" altLang="en-US" sz="1000" dirty="0"/>
                <a:t>Myanmar</a:t>
              </a:r>
            </a:p>
            <a:p>
              <a:pPr defTabSz="1019175"/>
              <a:r>
                <a:rPr lang="en-US" altLang="en-US" sz="1000" dirty="0"/>
                <a:t>Namibia</a:t>
              </a:r>
            </a:p>
            <a:p>
              <a:pPr defTabSz="1019175"/>
              <a:r>
                <a:rPr lang="en-US" altLang="en-US" sz="1000" dirty="0"/>
                <a:t>Nauru</a:t>
              </a:r>
            </a:p>
            <a:p>
              <a:pPr defTabSz="1019175"/>
              <a:r>
                <a:rPr lang="en-US" altLang="en-US" sz="1000" dirty="0"/>
                <a:t>Nepal</a:t>
              </a:r>
            </a:p>
            <a:p>
              <a:pPr defTabSz="1019175"/>
              <a:r>
                <a:rPr lang="en-US" altLang="en-US" sz="1000" dirty="0"/>
                <a:t>Netherlands</a:t>
              </a:r>
            </a:p>
            <a:p>
              <a:pPr defTabSz="1019175"/>
              <a:r>
                <a:rPr lang="en-US" altLang="en-US" sz="1000" dirty="0"/>
                <a:t>New Zealand</a:t>
              </a:r>
            </a:p>
            <a:p>
              <a:pPr defTabSz="1019175"/>
              <a:r>
                <a:rPr lang="en-US" altLang="en-US" sz="1000" dirty="0"/>
                <a:t>Nicaragua</a:t>
              </a:r>
            </a:p>
            <a:p>
              <a:pPr defTabSz="1019175"/>
              <a:r>
                <a:rPr lang="en-US" altLang="en-US" sz="1000" dirty="0"/>
                <a:t>Nigeria</a:t>
              </a:r>
            </a:p>
            <a:p>
              <a:pPr defTabSz="1019175"/>
              <a:r>
                <a:rPr lang="en-US" altLang="en-US" sz="1000" dirty="0"/>
                <a:t>North Macedonia</a:t>
              </a:r>
            </a:p>
            <a:p>
              <a:pPr defTabSz="1019175"/>
              <a:r>
                <a:rPr lang="en-US" altLang="en-US" sz="1000" dirty="0"/>
                <a:t>Norway</a:t>
              </a:r>
            </a:p>
            <a:p>
              <a:pPr defTabSz="1019175"/>
              <a:r>
                <a:rPr lang="en-US" altLang="en-US" sz="1000" dirty="0"/>
                <a:t>Oman</a:t>
              </a:r>
            </a:p>
            <a:p>
              <a:pPr defTabSz="1019175"/>
              <a:r>
                <a:rPr lang="en-US" altLang="en-US" sz="1000" dirty="0"/>
                <a:t>Pakistan</a:t>
              </a:r>
            </a:p>
            <a:p>
              <a:pPr defTabSz="1019175"/>
              <a:r>
                <a:rPr lang="en-US" altLang="en-US" sz="1000" dirty="0"/>
                <a:t>Paraguay</a:t>
              </a:r>
            </a:p>
            <a:p>
              <a:pPr defTabSz="1019175"/>
              <a:r>
                <a:rPr lang="en-US" altLang="en-US" sz="1000" dirty="0"/>
                <a:t>Philippines</a:t>
              </a:r>
            </a:p>
            <a:p>
              <a:pPr defTabSz="1019175"/>
              <a:r>
                <a:rPr lang="en-US" altLang="en-US" sz="1000" dirty="0"/>
                <a:t>Poland</a:t>
              </a:r>
            </a:p>
            <a:p>
              <a:pPr defTabSz="1019175"/>
              <a:r>
                <a:rPr lang="en-US" altLang="en-US" sz="1000" dirty="0"/>
                <a:t>Portugal</a:t>
              </a:r>
            </a:p>
            <a:p>
              <a:pPr defTabSz="1019175"/>
              <a:r>
                <a:rPr lang="en-US" altLang="en-US" sz="1000" dirty="0"/>
                <a:t>Qatar</a:t>
              </a:r>
            </a:p>
            <a:p>
              <a:pPr defTabSz="1019175"/>
              <a:r>
                <a:rPr lang="en-US" altLang="en-US" sz="1000" dirty="0"/>
                <a:t>Republic of Korea</a:t>
              </a:r>
            </a:p>
            <a:p>
              <a:pPr defTabSz="1019175"/>
              <a:r>
                <a:rPr lang="en-US" altLang="en-US" sz="1000" dirty="0"/>
                <a:t>Republic of Moldova</a:t>
              </a:r>
            </a:p>
            <a:p>
              <a:pPr defTabSz="1019175"/>
              <a:r>
                <a:rPr lang="en-US" altLang="en-US" sz="1000" dirty="0"/>
                <a:t>Romania</a:t>
              </a:r>
            </a:p>
            <a:p>
              <a:pPr defTabSz="1019175"/>
              <a:r>
                <a:rPr lang="en-US" altLang="en-US" sz="1000" dirty="0"/>
                <a:t>Russian Federation</a:t>
              </a:r>
            </a:p>
            <a:p>
              <a:pPr defTabSz="1019175"/>
              <a:r>
                <a:rPr lang="en-US" altLang="en-US" sz="1000" dirty="0"/>
                <a:t>Rwanda</a:t>
              </a:r>
            </a:p>
            <a:p>
              <a:pPr defTabSz="1019175"/>
              <a:r>
                <a:rPr lang="en-US" altLang="en-US" sz="1000" dirty="0"/>
                <a:t>Saint Lucia</a:t>
              </a:r>
            </a:p>
            <a:p>
              <a:pPr defTabSz="1019175"/>
              <a:r>
                <a:rPr lang="en-US" altLang="en-US" sz="1000" dirty="0"/>
                <a:t>Saint Vincent and</a:t>
              </a:r>
            </a:p>
            <a:p>
              <a:pPr defTabSz="1019175"/>
              <a:r>
                <a:rPr lang="en-US" altLang="en-US" sz="1000" dirty="0"/>
                <a:t>  the Grenadines</a:t>
              </a:r>
            </a:p>
            <a:p>
              <a:pPr defTabSz="1019175"/>
              <a:r>
                <a:rPr lang="en-US" altLang="en-US" sz="1000" dirty="0"/>
                <a:t>Samoa</a:t>
              </a:r>
            </a:p>
            <a:p>
              <a:pPr defTabSz="1019175"/>
              <a:r>
                <a:rPr lang="en-US" altLang="en-US" sz="1000" dirty="0"/>
                <a:t>San Marino</a:t>
              </a:r>
            </a:p>
            <a:p>
              <a:pPr defTabSz="1019175"/>
              <a:r>
                <a:rPr lang="en-US" altLang="en-US" sz="1000" dirty="0"/>
                <a:t>Saudi Arabia</a:t>
              </a:r>
            </a:p>
            <a:p>
              <a:pPr defTabSz="1019175"/>
              <a:r>
                <a:rPr lang="en-US" altLang="en-US" sz="1000" dirty="0"/>
                <a:t>Serbia</a:t>
              </a:r>
            </a:p>
            <a:p>
              <a:pPr defTabSz="1019175"/>
              <a:endParaRPr lang="en-US" altLang="en-US" sz="1000" dirty="0"/>
            </a:p>
            <a:p>
              <a:pPr defTabSz="1019175"/>
              <a:r>
                <a:rPr lang="en-US" altLang="en-US" sz="1000" dirty="0"/>
                <a:t>  </a:t>
              </a:r>
            </a:p>
            <a:p>
              <a:pPr defTabSz="1019175"/>
              <a:endParaRPr lang="en-US" altLang="en-US" sz="1000" dirty="0"/>
            </a:p>
            <a:p>
              <a:pPr defTabSz="1019175"/>
              <a:endParaRPr lang="en-US" altLang="en-US" sz="1000" dirty="0"/>
            </a:p>
            <a:p>
              <a:pPr defTabSz="1019175"/>
              <a:endParaRPr lang="en-US" altLang="en-US" sz="1000" dirty="0"/>
            </a:p>
            <a:p>
              <a:pPr defTabSz="1019175" eaLnBrk="0" hangingPunct="0">
                <a:spcBef>
                  <a:spcPct val="20000"/>
                </a:spcBef>
              </a:pPr>
              <a:endParaRPr lang="en-US" altLang="en-US" sz="1000" dirty="0"/>
            </a:p>
            <a:p>
              <a:pPr defTabSz="1019175" eaLnBrk="0" hangingPunct="0">
                <a:spcBef>
                  <a:spcPct val="20000"/>
                </a:spcBef>
              </a:pPr>
              <a:endParaRPr lang="en-US" altLang="en-US" sz="900" dirty="0">
                <a:solidFill>
                  <a:srgbClr val="000000"/>
                </a:solidFill>
              </a:endParaRPr>
            </a:p>
            <a:p>
              <a:pPr defTabSz="1019175" eaLnBrk="0" hangingPunct="0">
                <a:spcBef>
                  <a:spcPct val="20000"/>
                </a:spcBef>
              </a:pPr>
              <a:endParaRPr lang="en-US" altLang="en-US" sz="900" dirty="0">
                <a:solidFill>
                  <a:srgbClr val="000000"/>
                </a:solidFill>
              </a:endParaRPr>
            </a:p>
            <a:p>
              <a:pPr defTabSz="1019175" eaLnBrk="0" hangingPunct="0">
                <a:spcBef>
                  <a:spcPct val="20000"/>
                </a:spcBef>
              </a:pPr>
              <a:endParaRPr lang="en-US" altLang="en-US" sz="900" dirty="0">
                <a:solidFill>
                  <a:srgbClr val="000000"/>
                </a:solidFill>
              </a:endParaRPr>
            </a:p>
          </p:txBody>
        </p:sp>
        <p:sp>
          <p:nvSpPr>
            <p:cNvPr id="22557" name="Rectangle 55"/>
            <p:cNvSpPr>
              <a:spLocks noChangeArrowheads="1"/>
            </p:cNvSpPr>
            <p:nvPr/>
          </p:nvSpPr>
          <p:spPr bwMode="auto">
            <a:xfrm>
              <a:off x="1888" y="936"/>
              <a:ext cx="964" cy="4848"/>
            </a:xfrm>
            <a:prstGeom prst="rect">
              <a:avLst/>
            </a:prstGeom>
            <a:noFill/>
            <a:ln w="9525">
              <a:noFill/>
              <a:miter lim="800000"/>
              <a:headEnd/>
              <a:tailEnd/>
            </a:ln>
          </p:spPr>
          <p:txBody>
            <a:bodyPr lIns="101823" tIns="50911" rIns="101823" bIns="50911"/>
            <a:lstStyle/>
            <a:p>
              <a:r>
                <a:rPr lang="en-US" altLang="en-US" sz="1000" dirty="0"/>
                <a:t>India</a:t>
              </a:r>
            </a:p>
            <a:p>
              <a:r>
                <a:rPr lang="en-US" altLang="en-US" sz="1000" dirty="0"/>
                <a:t>Indonesia</a:t>
              </a:r>
            </a:p>
            <a:p>
              <a:r>
                <a:rPr lang="en-US" altLang="en-US" sz="1000" dirty="0"/>
                <a:t>Iraq</a:t>
              </a:r>
            </a:p>
            <a:p>
              <a:r>
                <a:rPr lang="en-US" altLang="en-US" sz="1000" dirty="0"/>
                <a:t>Ireland</a:t>
              </a:r>
            </a:p>
            <a:p>
              <a:r>
                <a:rPr lang="en-US" altLang="en-US" sz="1000" dirty="0"/>
                <a:t>Italy</a:t>
              </a:r>
            </a:p>
            <a:p>
              <a:r>
                <a:rPr lang="en-US" altLang="en-US" sz="1000" dirty="0"/>
                <a:t>Jamaica</a:t>
              </a:r>
            </a:p>
            <a:p>
              <a:r>
                <a:rPr lang="en-US" altLang="en-US" sz="1000" dirty="0"/>
                <a:t>Japan</a:t>
              </a:r>
            </a:p>
            <a:p>
              <a:r>
                <a:rPr lang="en-US" altLang="en-US" sz="1000" dirty="0"/>
                <a:t>Jordan</a:t>
              </a:r>
            </a:p>
            <a:p>
              <a:r>
                <a:rPr lang="en-US" altLang="en-US" sz="1000" dirty="0"/>
                <a:t>Kazakhstan</a:t>
              </a:r>
            </a:p>
            <a:p>
              <a:r>
                <a:rPr lang="en-US" altLang="en-US" sz="1000" dirty="0"/>
                <a:t>Kiribati</a:t>
              </a:r>
            </a:p>
            <a:p>
              <a:r>
                <a:rPr lang="en-US" altLang="en-US" sz="1000" dirty="0"/>
                <a:t>Kuwait</a:t>
              </a:r>
            </a:p>
            <a:p>
              <a:r>
                <a:rPr lang="en-US" altLang="en-US" sz="1000" dirty="0"/>
                <a:t>Kyrgyzstan</a:t>
              </a:r>
            </a:p>
            <a:p>
              <a:r>
                <a:rPr lang="en-US" altLang="en-US" sz="1000" dirty="0"/>
                <a:t>Lao People’s </a:t>
              </a:r>
            </a:p>
            <a:p>
              <a:r>
                <a:rPr lang="en-US" altLang="en-US" sz="1000" dirty="0"/>
                <a:t>   Democratic Republic</a:t>
              </a:r>
            </a:p>
            <a:p>
              <a:r>
                <a:rPr lang="en-US" altLang="en-US" sz="1000" dirty="0"/>
                <a:t>Latvia</a:t>
              </a:r>
            </a:p>
            <a:p>
              <a:r>
                <a:rPr lang="en-US" altLang="en-US" sz="1000" dirty="0"/>
                <a:t>Lebanon</a:t>
              </a:r>
            </a:p>
            <a:p>
              <a:r>
                <a:rPr lang="en-US" altLang="en-US" sz="1000" dirty="0"/>
                <a:t>Liberia</a:t>
              </a:r>
            </a:p>
            <a:p>
              <a:r>
                <a:rPr lang="en-US" altLang="en-US" sz="1000" dirty="0"/>
                <a:t>Liechtenstein</a:t>
              </a:r>
            </a:p>
            <a:p>
              <a:r>
                <a:rPr lang="en-US" altLang="en-US" sz="1000" dirty="0"/>
                <a:t>Lithuania</a:t>
              </a:r>
            </a:p>
            <a:p>
              <a:r>
                <a:rPr lang="en-US" altLang="en-US" sz="1000" dirty="0"/>
                <a:t>Luxembourg</a:t>
              </a:r>
            </a:p>
            <a:p>
              <a:r>
                <a:rPr lang="en-US" altLang="en-US" sz="1000" dirty="0"/>
                <a:t>Malawi</a:t>
              </a:r>
            </a:p>
            <a:p>
              <a:r>
                <a:rPr lang="en-US" altLang="en-US" sz="1000" dirty="0"/>
                <a:t>Malaysia</a:t>
              </a:r>
            </a:p>
            <a:p>
              <a:r>
                <a:rPr lang="en-US" altLang="en-US" sz="1000" dirty="0"/>
                <a:t>Maldives</a:t>
              </a:r>
            </a:p>
            <a:p>
              <a:r>
                <a:rPr lang="en-US" altLang="en-US" sz="1000" dirty="0"/>
                <a:t>Mali</a:t>
              </a:r>
            </a:p>
            <a:p>
              <a:r>
                <a:rPr lang="en-US" altLang="en-US" sz="1000" dirty="0"/>
                <a:t>Malta</a:t>
              </a:r>
            </a:p>
            <a:p>
              <a:r>
                <a:rPr lang="en-US" altLang="en-US" sz="1000" dirty="0"/>
                <a:t>Marshall Islands</a:t>
              </a:r>
            </a:p>
            <a:p>
              <a:r>
                <a:rPr lang="en-US" altLang="en-US" sz="1000" dirty="0"/>
                <a:t>Mauritania</a:t>
              </a:r>
            </a:p>
            <a:p>
              <a:r>
                <a:rPr lang="en-US" altLang="en-US" sz="1000" dirty="0"/>
                <a:t>Mauritius</a:t>
              </a:r>
            </a:p>
            <a:p>
              <a:r>
                <a:rPr lang="en-US" altLang="en-US" sz="1000" dirty="0"/>
                <a:t>Mexico</a:t>
              </a:r>
            </a:p>
            <a:p>
              <a:pPr defTabSz="1019175"/>
              <a:r>
                <a:rPr lang="en-US" altLang="en-US" sz="1000" dirty="0"/>
                <a:t>Micronesia (Federated  </a:t>
              </a:r>
            </a:p>
            <a:p>
              <a:pPr defTabSz="1019175"/>
              <a:r>
                <a:rPr lang="en-US" altLang="en-US" sz="1000" dirty="0"/>
                <a:t>    States of)</a:t>
              </a:r>
            </a:p>
            <a:p>
              <a:pPr defTabSz="1019175"/>
              <a:r>
                <a:rPr lang="en-US" altLang="en-US" sz="1000" dirty="0"/>
                <a:t>Monaco</a:t>
              </a:r>
            </a:p>
            <a:p>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eaLnBrk="0" hangingPunct="0">
                <a:spcBef>
                  <a:spcPct val="20000"/>
                </a:spcBef>
              </a:pPr>
              <a:endParaRPr lang="en-US" altLang="en-US" sz="900" dirty="0"/>
            </a:p>
          </p:txBody>
        </p:sp>
        <p:sp>
          <p:nvSpPr>
            <p:cNvPr id="22558" name="Rectangle 56"/>
            <p:cNvSpPr>
              <a:spLocks noChangeArrowheads="1"/>
            </p:cNvSpPr>
            <p:nvPr/>
          </p:nvSpPr>
          <p:spPr bwMode="auto">
            <a:xfrm>
              <a:off x="986" y="912"/>
              <a:ext cx="982" cy="4848"/>
            </a:xfrm>
            <a:prstGeom prst="rect">
              <a:avLst/>
            </a:prstGeom>
            <a:noFill/>
            <a:ln w="9525">
              <a:noFill/>
              <a:miter lim="800000"/>
              <a:headEnd/>
              <a:tailEnd/>
            </a:ln>
          </p:spPr>
          <p:txBody>
            <a:bodyPr lIns="101823" tIns="50911" rIns="101823" bIns="50911"/>
            <a:lstStyle/>
            <a:p>
              <a:pPr defTabSz="644525">
                <a:tabLst>
                  <a:tab pos="1600200" algn="l"/>
                </a:tabLst>
              </a:pPr>
              <a:endParaRPr lang="en-US" altLang="en-US" sz="1000" dirty="0"/>
            </a:p>
          </p:txBody>
        </p:sp>
        <p:sp>
          <p:nvSpPr>
            <p:cNvPr id="22559" name="Rectangle 57"/>
            <p:cNvSpPr>
              <a:spLocks noChangeArrowheads="1"/>
            </p:cNvSpPr>
            <p:nvPr/>
          </p:nvSpPr>
          <p:spPr bwMode="auto">
            <a:xfrm>
              <a:off x="96" y="912"/>
              <a:ext cx="937" cy="4848"/>
            </a:xfrm>
            <a:prstGeom prst="rect">
              <a:avLst/>
            </a:prstGeom>
            <a:noFill/>
            <a:ln w="9525">
              <a:noFill/>
              <a:miter lim="800000"/>
              <a:headEnd/>
              <a:tailEnd/>
            </a:ln>
          </p:spPr>
          <p:txBody>
            <a:bodyPr lIns="101823" tIns="50911" rIns="101823" bIns="50911"/>
            <a:lstStyle/>
            <a:p>
              <a:pPr defTabSz="1019175" eaLnBrk="0" hangingPunct="0">
                <a:spcBef>
                  <a:spcPct val="20000"/>
                </a:spcBef>
              </a:pPr>
              <a:endParaRPr lang="en-US" altLang="en-US" sz="1000" dirty="0"/>
            </a:p>
          </p:txBody>
        </p:sp>
      </p:grpSp>
      <p:sp>
        <p:nvSpPr>
          <p:cNvPr id="2253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22532" name="Picture 39"/>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2533"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2534"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2535" name="Line 58"/>
          <p:cNvSpPr>
            <a:spLocks noChangeShapeType="1"/>
          </p:cNvSpPr>
          <p:nvPr/>
        </p:nvSpPr>
        <p:spPr bwMode="auto">
          <a:xfrm>
            <a:off x="152400" y="1505779"/>
            <a:ext cx="1487488" cy="0"/>
          </a:xfrm>
          <a:prstGeom prst="line">
            <a:avLst/>
          </a:prstGeom>
          <a:noFill/>
          <a:ln w="9525">
            <a:noFill/>
            <a:round/>
            <a:headEnd/>
            <a:tailEnd/>
          </a:ln>
        </p:spPr>
        <p:txBody>
          <a:bodyPr wrap="none"/>
          <a:lstStyle/>
          <a:p>
            <a:r>
              <a:rPr lang="en-US" sz="1000" dirty="0"/>
              <a:t>Afghanistan</a:t>
            </a:r>
          </a:p>
          <a:p>
            <a:r>
              <a:rPr lang="en-US" sz="1000" dirty="0"/>
              <a:t>Albania</a:t>
            </a:r>
          </a:p>
          <a:p>
            <a:r>
              <a:rPr lang="en-US" sz="1000" dirty="0"/>
              <a:t>Algeria</a:t>
            </a:r>
          </a:p>
          <a:p>
            <a:r>
              <a:rPr lang="en-US" sz="1000" dirty="0"/>
              <a:t>Andorra</a:t>
            </a:r>
          </a:p>
          <a:p>
            <a:r>
              <a:rPr lang="en-US" sz="1000" dirty="0"/>
              <a:t>Antigua and Barbuda</a:t>
            </a:r>
          </a:p>
          <a:p>
            <a:r>
              <a:rPr lang="en-US" sz="1000" dirty="0"/>
              <a:t>Armenia</a:t>
            </a:r>
          </a:p>
          <a:p>
            <a:r>
              <a:rPr lang="en-US" sz="1000" dirty="0"/>
              <a:t>Australia</a:t>
            </a:r>
          </a:p>
          <a:p>
            <a:r>
              <a:rPr lang="en-US" sz="1000" dirty="0"/>
              <a:t>Austria</a:t>
            </a:r>
          </a:p>
          <a:p>
            <a:r>
              <a:rPr lang="en-US" sz="1000" dirty="0"/>
              <a:t>Azerbaijan</a:t>
            </a:r>
          </a:p>
          <a:p>
            <a:r>
              <a:rPr lang="en-US" sz="1000" dirty="0"/>
              <a:t>Bahamas</a:t>
            </a:r>
          </a:p>
          <a:p>
            <a:r>
              <a:rPr lang="en-US" sz="1000" dirty="0"/>
              <a:t>Bahrain</a:t>
            </a:r>
          </a:p>
          <a:p>
            <a:r>
              <a:rPr lang="en-US" sz="1000" dirty="0"/>
              <a:t>Barbados</a:t>
            </a:r>
          </a:p>
          <a:p>
            <a:r>
              <a:rPr lang="en-US" sz="1000" dirty="0"/>
              <a:t>Belarus</a:t>
            </a:r>
          </a:p>
          <a:p>
            <a:r>
              <a:rPr lang="en-US" sz="1000" dirty="0"/>
              <a:t>Belgium</a:t>
            </a:r>
          </a:p>
          <a:p>
            <a:r>
              <a:rPr lang="en-US" sz="1000" dirty="0"/>
              <a:t>Benin</a:t>
            </a:r>
          </a:p>
          <a:p>
            <a:r>
              <a:rPr lang="en-US" sz="1000" dirty="0"/>
              <a:t>Bhutan</a:t>
            </a:r>
          </a:p>
          <a:p>
            <a:r>
              <a:rPr lang="en-US" sz="1000" dirty="0"/>
              <a:t>Bolivia (</a:t>
            </a:r>
            <a:r>
              <a:rPr lang="en-US" sz="1000" dirty="0" err="1"/>
              <a:t>Plurinational</a:t>
            </a:r>
            <a:endParaRPr lang="en-US" sz="1000" dirty="0"/>
          </a:p>
          <a:p>
            <a:r>
              <a:rPr lang="en-US" sz="1000" dirty="0"/>
              <a:t>   State of)</a:t>
            </a:r>
          </a:p>
          <a:p>
            <a:r>
              <a:rPr lang="en-US" sz="1000" dirty="0"/>
              <a:t>Bosnia and Herzegovina</a:t>
            </a:r>
          </a:p>
          <a:p>
            <a:r>
              <a:rPr lang="en-US" sz="1000" dirty="0"/>
              <a:t>Botswana</a:t>
            </a:r>
          </a:p>
          <a:p>
            <a:r>
              <a:rPr lang="en-US" sz="1000" dirty="0"/>
              <a:t>Brunei Darussalam</a:t>
            </a:r>
          </a:p>
          <a:p>
            <a:r>
              <a:rPr lang="en-US" sz="1000" dirty="0"/>
              <a:t>Bulgaria</a:t>
            </a:r>
          </a:p>
          <a:p>
            <a:r>
              <a:rPr lang="en-US" sz="1000" dirty="0"/>
              <a:t>Burundi</a:t>
            </a:r>
          </a:p>
          <a:p>
            <a:r>
              <a:rPr lang="en-US" sz="1000" dirty="0"/>
              <a:t>Cabo Verde</a:t>
            </a:r>
          </a:p>
          <a:p>
            <a:r>
              <a:rPr lang="en-US" sz="1000" dirty="0"/>
              <a:t>Cambodia</a:t>
            </a:r>
          </a:p>
          <a:p>
            <a:r>
              <a:rPr lang="en-US" sz="1000" dirty="0"/>
              <a:t>Cameroon</a:t>
            </a:r>
          </a:p>
          <a:p>
            <a:r>
              <a:rPr lang="en-US" sz="1000" dirty="0"/>
              <a:t>Canada</a:t>
            </a:r>
          </a:p>
          <a:p>
            <a:r>
              <a:rPr lang="en-US" sz="1000" dirty="0"/>
              <a:t>Central African Republic</a:t>
            </a:r>
          </a:p>
          <a:p>
            <a:r>
              <a:rPr lang="en-US" sz="1000" dirty="0"/>
              <a:t>Chad</a:t>
            </a:r>
          </a:p>
          <a:p>
            <a:r>
              <a:rPr lang="en-US" sz="1000" dirty="0"/>
              <a:t>Chile</a:t>
            </a:r>
          </a:p>
          <a:p>
            <a:r>
              <a:rPr lang="en-US" sz="1000" dirty="0"/>
              <a:t>China</a:t>
            </a:r>
          </a:p>
          <a:p>
            <a:r>
              <a:rPr lang="en-US" sz="1000" dirty="0"/>
              <a:t>Costa Rica</a:t>
            </a:r>
          </a:p>
          <a:p>
            <a:endParaRPr lang="en-US" sz="1000" dirty="0"/>
          </a:p>
        </p:txBody>
      </p:sp>
      <p:sp>
        <p:nvSpPr>
          <p:cNvPr id="22536"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2537" name="Line 60"/>
          <p:cNvSpPr>
            <a:spLocks noChangeShapeType="1"/>
          </p:cNvSpPr>
          <p:nvPr/>
        </p:nvSpPr>
        <p:spPr bwMode="auto">
          <a:xfrm>
            <a:off x="17463" y="1505779"/>
            <a:ext cx="0" cy="8004405"/>
          </a:xfrm>
          <a:prstGeom prst="line">
            <a:avLst/>
          </a:prstGeom>
          <a:noFill/>
          <a:ln w="9525">
            <a:noFill/>
            <a:round/>
            <a:headEnd/>
            <a:tailEnd/>
          </a:ln>
        </p:spPr>
        <p:txBody>
          <a:bodyPr wrap="none"/>
          <a:lstStyle/>
          <a:p>
            <a:endParaRPr lang="en-US"/>
          </a:p>
        </p:txBody>
      </p:sp>
      <p:sp>
        <p:nvSpPr>
          <p:cNvPr id="22538"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2539" name="Line 62"/>
          <p:cNvSpPr>
            <a:spLocks noChangeShapeType="1"/>
          </p:cNvSpPr>
          <p:nvPr/>
        </p:nvSpPr>
        <p:spPr bwMode="auto">
          <a:xfrm>
            <a:off x="1563689" y="1474858"/>
            <a:ext cx="1484312" cy="0"/>
          </a:xfrm>
          <a:prstGeom prst="line">
            <a:avLst/>
          </a:prstGeom>
          <a:noFill/>
          <a:ln w="9525">
            <a:noFill/>
            <a:round/>
            <a:headEnd/>
            <a:tailEnd/>
          </a:ln>
        </p:spPr>
        <p:txBody>
          <a:bodyPr wrap="none"/>
          <a:lstStyle/>
          <a:p>
            <a:endParaRPr lang="en-US"/>
          </a:p>
        </p:txBody>
      </p:sp>
      <p:sp>
        <p:nvSpPr>
          <p:cNvPr id="22540"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2541"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2542"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2543" name="Line 66"/>
          <p:cNvSpPr>
            <a:spLocks noChangeShapeType="1"/>
          </p:cNvSpPr>
          <p:nvPr/>
        </p:nvSpPr>
        <p:spPr bwMode="auto">
          <a:xfrm>
            <a:off x="4757739" y="1585031"/>
            <a:ext cx="1557337" cy="0"/>
          </a:xfrm>
          <a:prstGeom prst="line">
            <a:avLst/>
          </a:prstGeom>
          <a:noFill/>
          <a:ln w="9525">
            <a:noFill/>
            <a:round/>
            <a:headEnd/>
            <a:tailEnd/>
          </a:ln>
        </p:spPr>
        <p:txBody>
          <a:bodyPr wrap="none"/>
          <a:lstStyle/>
          <a:p>
            <a:endParaRPr lang="en-US"/>
          </a:p>
        </p:txBody>
      </p:sp>
      <p:sp>
        <p:nvSpPr>
          <p:cNvPr id="22544"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254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546"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22547" name="Text Box 77"/>
          <p:cNvSpPr txBox="1">
            <a:spLocks noChangeArrowheads="1"/>
          </p:cNvSpPr>
          <p:nvPr/>
        </p:nvSpPr>
        <p:spPr bwMode="auto">
          <a:xfrm>
            <a:off x="108409" y="236067"/>
            <a:ext cx="64710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5 - </a:t>
            </a:r>
            <a:r>
              <a:rPr lang="en-GB" altLang="en-US" sz="3200" dirty="0">
                <a:solidFill>
                  <a:srgbClr val="CC0000"/>
                </a:solidFill>
              </a:rPr>
              <a:t>Regular Budget Assessments</a:t>
            </a:r>
            <a:br>
              <a:rPr lang="en-GB" altLang="en-US" sz="3600" dirty="0"/>
            </a:br>
            <a:r>
              <a:rPr lang="en-GB" altLang="en-US" sz="2000" dirty="0"/>
              <a:t>Fully paid at 31 December 2018: 152 Member States*</a:t>
            </a:r>
          </a:p>
        </p:txBody>
      </p:sp>
      <p:grpSp>
        <p:nvGrpSpPr>
          <p:cNvPr id="22548" name="Group 82"/>
          <p:cNvGrpSpPr>
            <a:grpSpLocks/>
          </p:cNvGrpSpPr>
          <p:nvPr/>
        </p:nvGrpSpPr>
        <p:grpSpPr bwMode="auto">
          <a:xfrm>
            <a:off x="7658101" y="2190975"/>
            <a:ext cx="1162050" cy="630710"/>
            <a:chOff x="4824" y="1327"/>
            <a:chExt cx="732" cy="382"/>
          </a:xfrm>
        </p:grpSpPr>
        <p:grpSp>
          <p:nvGrpSpPr>
            <p:cNvPr id="22549" name="Group 83"/>
            <p:cNvGrpSpPr>
              <a:grpSpLocks/>
            </p:cNvGrpSpPr>
            <p:nvPr/>
          </p:nvGrpSpPr>
          <p:grpSpPr bwMode="auto">
            <a:xfrm>
              <a:off x="4830" y="1327"/>
              <a:ext cx="726" cy="382"/>
              <a:chOff x="4830" y="1327"/>
              <a:chExt cx="726" cy="382"/>
            </a:xfrm>
          </p:grpSpPr>
          <p:sp>
            <p:nvSpPr>
              <p:cNvPr id="22551" name="Text Box 84"/>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2552" name="Text Box 85"/>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2553" name="Text Box 86"/>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2550" name="Rectangle 88"/>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2" name="Rectangle 1">
            <a:extLst>
              <a:ext uri="{FF2B5EF4-FFF2-40B4-BE49-F238E27FC236}">
                <a16:creationId xmlns:a16="http://schemas.microsoft.com/office/drawing/2014/main" id="{4091905A-E762-437E-BE84-59507B9A01AF}"/>
              </a:ext>
            </a:extLst>
          </p:cNvPr>
          <p:cNvSpPr/>
          <p:nvPr/>
        </p:nvSpPr>
        <p:spPr>
          <a:xfrm>
            <a:off x="1500983" y="1480840"/>
            <a:ext cx="1871663" cy="5170646"/>
          </a:xfrm>
          <a:prstGeom prst="rect">
            <a:avLst/>
          </a:prstGeom>
        </p:spPr>
        <p:txBody>
          <a:bodyPr wrap="square">
            <a:spAutoFit/>
          </a:bodyPr>
          <a:lstStyle/>
          <a:p>
            <a:r>
              <a:rPr lang="en-US" sz="1000" dirty="0"/>
              <a:t>Cote d'Ivoire</a:t>
            </a:r>
          </a:p>
          <a:p>
            <a:r>
              <a:rPr lang="en-US" sz="1000" dirty="0"/>
              <a:t>Croatia</a:t>
            </a:r>
          </a:p>
          <a:p>
            <a:r>
              <a:rPr lang="en-US" sz="1000" dirty="0"/>
              <a:t>Cuba</a:t>
            </a:r>
          </a:p>
          <a:p>
            <a:r>
              <a:rPr lang="en-US" sz="1000" dirty="0"/>
              <a:t>Cyprus</a:t>
            </a:r>
          </a:p>
          <a:p>
            <a:r>
              <a:rPr lang="en-US" sz="1000" dirty="0"/>
              <a:t>Czech Republic</a:t>
            </a:r>
          </a:p>
          <a:p>
            <a:r>
              <a:rPr lang="en-US" sz="1000" dirty="0"/>
              <a:t>Democratic Republic </a:t>
            </a:r>
          </a:p>
          <a:p>
            <a:r>
              <a:rPr lang="en-US" sz="1000" dirty="0"/>
              <a:t>    of the Congo</a:t>
            </a:r>
          </a:p>
          <a:p>
            <a:r>
              <a:rPr lang="en-US" sz="1000" dirty="0"/>
              <a:t>Denmark</a:t>
            </a:r>
          </a:p>
          <a:p>
            <a:r>
              <a:rPr lang="en-US" sz="1000" dirty="0"/>
              <a:t>Dominican Republic</a:t>
            </a:r>
          </a:p>
          <a:p>
            <a:r>
              <a:rPr lang="en-US" sz="1000" dirty="0"/>
              <a:t>Ecuador</a:t>
            </a:r>
          </a:p>
          <a:p>
            <a:r>
              <a:rPr lang="en-US" sz="1000" dirty="0"/>
              <a:t>Egypt</a:t>
            </a:r>
          </a:p>
          <a:p>
            <a:r>
              <a:rPr lang="en-US" sz="1000" dirty="0"/>
              <a:t>El Salvador</a:t>
            </a:r>
          </a:p>
          <a:p>
            <a:r>
              <a:rPr lang="en-US" sz="1000" dirty="0"/>
              <a:t>Equatorial Guinea</a:t>
            </a:r>
          </a:p>
          <a:p>
            <a:r>
              <a:rPr lang="en-US" sz="1000" dirty="0"/>
              <a:t>Eritrea</a:t>
            </a:r>
          </a:p>
          <a:p>
            <a:r>
              <a:rPr lang="en-US" sz="1000" dirty="0"/>
              <a:t>Estonia</a:t>
            </a:r>
          </a:p>
          <a:p>
            <a:r>
              <a:rPr lang="en-US" sz="1000" dirty="0" err="1"/>
              <a:t>Eswatini</a:t>
            </a:r>
            <a:endParaRPr lang="en-US" sz="1000" dirty="0"/>
          </a:p>
          <a:p>
            <a:r>
              <a:rPr lang="en-US" sz="1000" dirty="0"/>
              <a:t>Ethiopia</a:t>
            </a:r>
          </a:p>
          <a:p>
            <a:r>
              <a:rPr lang="en-US" sz="1000" dirty="0"/>
              <a:t>Fiji</a:t>
            </a:r>
          </a:p>
          <a:p>
            <a:r>
              <a:rPr lang="en-US" sz="1000" dirty="0"/>
              <a:t>Finland</a:t>
            </a:r>
          </a:p>
          <a:p>
            <a:r>
              <a:rPr lang="en-US" sz="1000" dirty="0"/>
              <a:t>France</a:t>
            </a:r>
          </a:p>
          <a:p>
            <a:r>
              <a:rPr lang="en-US" sz="1000" dirty="0"/>
              <a:t>Georgia</a:t>
            </a:r>
          </a:p>
          <a:p>
            <a:r>
              <a:rPr lang="en-US" sz="1000" dirty="0"/>
              <a:t>Germany</a:t>
            </a:r>
          </a:p>
          <a:p>
            <a:r>
              <a:rPr lang="en-US" sz="1000" dirty="0"/>
              <a:t>Ghana</a:t>
            </a:r>
          </a:p>
          <a:p>
            <a:r>
              <a:rPr lang="en-US" sz="1000" dirty="0"/>
              <a:t>Greece</a:t>
            </a:r>
          </a:p>
          <a:p>
            <a:r>
              <a:rPr lang="en-US" sz="1000" dirty="0"/>
              <a:t>Grenada</a:t>
            </a:r>
          </a:p>
          <a:p>
            <a:r>
              <a:rPr lang="en-US" sz="1000" dirty="0"/>
              <a:t>Guatemala</a:t>
            </a:r>
          </a:p>
          <a:p>
            <a:r>
              <a:rPr lang="en-US" sz="1000" dirty="0"/>
              <a:t>Guinea</a:t>
            </a:r>
          </a:p>
          <a:p>
            <a:r>
              <a:rPr lang="en-US" sz="1000" dirty="0"/>
              <a:t>Guinea-Bissau</a:t>
            </a:r>
          </a:p>
          <a:p>
            <a:r>
              <a:rPr lang="en-US" sz="1000" dirty="0"/>
              <a:t>Guyana</a:t>
            </a:r>
          </a:p>
          <a:p>
            <a:r>
              <a:rPr lang="en-US" sz="1000" dirty="0"/>
              <a:t>Honduras</a:t>
            </a:r>
          </a:p>
          <a:p>
            <a:r>
              <a:rPr lang="en-US" altLang="en-US" sz="1000" dirty="0"/>
              <a:t>Hungary</a:t>
            </a:r>
          </a:p>
          <a:p>
            <a:r>
              <a:rPr lang="en-US" altLang="en-US" sz="1000" dirty="0"/>
              <a:t>Iceland</a:t>
            </a:r>
          </a:p>
        </p:txBody>
      </p:sp>
      <p:sp>
        <p:nvSpPr>
          <p:cNvPr id="33" name="Text Box 20">
            <a:extLst>
              <a:ext uri="{FF2B5EF4-FFF2-40B4-BE49-F238E27FC236}">
                <a16:creationId xmlns:a16="http://schemas.microsoft.com/office/drawing/2014/main" id="{9F26E82C-7BD4-43EA-B76C-9A6BA3E0948D}"/>
              </a:ext>
            </a:extLst>
          </p:cNvPr>
          <p:cNvSpPr txBox="1">
            <a:spLocks noChangeArrowheads="1"/>
          </p:cNvSpPr>
          <p:nvPr/>
        </p:nvSpPr>
        <p:spPr bwMode="auto">
          <a:xfrm>
            <a:off x="71885" y="6668708"/>
            <a:ext cx="4326634" cy="307777"/>
          </a:xfrm>
          <a:prstGeom prst="rect">
            <a:avLst/>
          </a:prstGeom>
          <a:noFill/>
          <a:ln w="9525">
            <a:noFill/>
            <a:miter lim="800000"/>
            <a:headEnd/>
            <a:tailEnd/>
          </a:ln>
        </p:spPr>
        <p:txBody>
          <a:bodyPr wrap="none">
            <a:spAutoFit/>
          </a:bodyPr>
          <a:lstStyle/>
          <a:p>
            <a:r>
              <a:rPr lang="en-GB" altLang="ja-JP" sz="1400" dirty="0">
                <a:ea typeface="ＭＳ Ｐゴシック" charset="-128"/>
              </a:rPr>
              <a:t>* compared to 145 Member States at 31 December 2017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6"/>
          <p:cNvSpPr txBox="1">
            <a:spLocks noGrp="1" noChangeArrowheads="1"/>
          </p:cNvSpPr>
          <p:nvPr/>
        </p:nvSpPr>
        <p:spPr bwMode="auto">
          <a:xfrm>
            <a:off x="6425473" y="6610281"/>
            <a:ext cx="2133600" cy="495322"/>
          </a:xfrm>
          <a:prstGeom prst="rect">
            <a:avLst/>
          </a:prstGeom>
          <a:noFill/>
          <a:ln w="9525">
            <a:noFill/>
            <a:miter lim="800000"/>
            <a:headEnd/>
            <a:tailEnd/>
          </a:ln>
        </p:spPr>
        <p:txBody>
          <a:bodyPr/>
          <a:lstStyle/>
          <a:p>
            <a:pPr algn="r"/>
            <a:r>
              <a:rPr lang="en-GB" altLang="en-US" sz="1400" dirty="0"/>
              <a:t>6</a:t>
            </a:r>
          </a:p>
        </p:txBody>
      </p:sp>
      <p:sp>
        <p:nvSpPr>
          <p:cNvPr id="26626" name="Text Box 7"/>
          <p:cNvSpPr txBox="1">
            <a:spLocks noChangeArrowheads="1"/>
          </p:cNvSpPr>
          <p:nvPr/>
        </p:nvSpPr>
        <p:spPr bwMode="auto">
          <a:xfrm>
            <a:off x="790453" y="5058604"/>
            <a:ext cx="184150" cy="237755"/>
          </a:xfrm>
          <a:prstGeom prst="rect">
            <a:avLst/>
          </a:prstGeom>
          <a:noFill/>
          <a:ln w="9525">
            <a:noFill/>
            <a:miter lim="800000"/>
            <a:headEnd/>
            <a:tailEnd/>
          </a:ln>
        </p:spPr>
        <p:txBody>
          <a:bodyPr wrap="none">
            <a:spAutoFit/>
          </a:bodyPr>
          <a:lstStyle/>
          <a:p>
            <a:endParaRPr lang="en-US" altLang="en-US" sz="900"/>
          </a:p>
        </p:txBody>
      </p:sp>
      <p:pic>
        <p:nvPicPr>
          <p:cNvPr id="26627" name="Picture 39"/>
          <p:cNvPicPr>
            <a:picLocks noChangeAspect="1" noChangeArrowheads="1"/>
          </p:cNvPicPr>
          <p:nvPr/>
        </p:nvPicPr>
        <p:blipFill>
          <a:blip r:embed="rId2"/>
          <a:srcRect/>
          <a:stretch>
            <a:fillRect/>
          </a:stretch>
        </p:blipFill>
        <p:spPr bwMode="auto">
          <a:xfrm>
            <a:off x="8077200" y="396258"/>
            <a:ext cx="838200" cy="784260"/>
          </a:xfrm>
          <a:prstGeom prst="rect">
            <a:avLst/>
          </a:prstGeom>
          <a:noFill/>
          <a:ln w="9525">
            <a:noFill/>
            <a:miter lim="800000"/>
            <a:headEnd/>
            <a:tailEnd/>
          </a:ln>
        </p:spPr>
      </p:pic>
      <p:sp>
        <p:nvSpPr>
          <p:cNvPr id="26628" name="Text Box 6"/>
          <p:cNvSpPr txBox="1">
            <a:spLocks noChangeArrowheads="1"/>
          </p:cNvSpPr>
          <p:nvPr/>
        </p:nvSpPr>
        <p:spPr bwMode="auto">
          <a:xfrm>
            <a:off x="7919311" y="1620737"/>
            <a:ext cx="1096962" cy="379747"/>
          </a:xfrm>
          <a:prstGeom prst="rect">
            <a:avLst/>
          </a:prstGeom>
          <a:noFill/>
          <a:ln w="9525">
            <a:noFill/>
            <a:miter lim="800000"/>
            <a:headEnd/>
            <a:tailEnd/>
          </a:ln>
        </p:spPr>
        <p:txBody>
          <a:bodyPr wrap="none">
            <a:spAutoFit/>
          </a:bodyPr>
          <a:lstStyle/>
          <a:p>
            <a:r>
              <a:rPr lang="en-US" altLang="zh-CN" sz="900" i="1">
                <a:ea typeface="SimSun" pitchFamily="2" charset="-122"/>
              </a:rPr>
              <a:t>The United Nations </a:t>
            </a:r>
            <a:br>
              <a:rPr lang="en-US" altLang="zh-CN" sz="900" i="1">
                <a:ea typeface="SimSun" pitchFamily="2" charset="-122"/>
              </a:rPr>
            </a:br>
            <a:r>
              <a:rPr lang="en-US" altLang="zh-CN" sz="900" i="1">
                <a:ea typeface="SimSun" pitchFamily="2" charset="-122"/>
              </a:rPr>
              <a:t>Financial Situation</a:t>
            </a:r>
            <a:endParaRPr lang="en-GB" altLang="en-US" sz="900" i="1"/>
          </a:p>
        </p:txBody>
      </p:sp>
      <p:sp>
        <p:nvSpPr>
          <p:cNvPr id="26629" name="Line 58"/>
          <p:cNvSpPr>
            <a:spLocks noChangeShapeType="1"/>
          </p:cNvSpPr>
          <p:nvPr/>
        </p:nvSpPr>
        <p:spPr bwMode="auto">
          <a:xfrm>
            <a:off x="-320002" y="1137304"/>
            <a:ext cx="1487488" cy="0"/>
          </a:xfrm>
          <a:prstGeom prst="line">
            <a:avLst/>
          </a:prstGeom>
          <a:noFill/>
          <a:ln w="9525">
            <a:noFill/>
            <a:round/>
            <a:headEnd/>
            <a:tailEnd/>
          </a:ln>
        </p:spPr>
        <p:txBody>
          <a:bodyPr wrap="none"/>
          <a:lstStyle/>
          <a:p>
            <a:endParaRPr lang="en-US"/>
          </a:p>
        </p:txBody>
      </p:sp>
      <p:sp>
        <p:nvSpPr>
          <p:cNvPr id="26631" name="Line 64"/>
          <p:cNvSpPr>
            <a:spLocks noChangeShapeType="1"/>
          </p:cNvSpPr>
          <p:nvPr/>
        </p:nvSpPr>
        <p:spPr bwMode="auto">
          <a:xfrm>
            <a:off x="2875699" y="1468151"/>
            <a:ext cx="1558925" cy="0"/>
          </a:xfrm>
          <a:prstGeom prst="line">
            <a:avLst/>
          </a:prstGeom>
          <a:noFill/>
          <a:ln w="9525">
            <a:noFill/>
            <a:round/>
            <a:headEnd/>
            <a:tailEnd/>
          </a:ln>
        </p:spPr>
        <p:txBody>
          <a:bodyPr wrap="none"/>
          <a:lstStyle/>
          <a:p>
            <a:endParaRPr lang="en-US"/>
          </a:p>
        </p:txBody>
      </p:sp>
      <p:sp>
        <p:nvSpPr>
          <p:cNvPr id="26632" name="Line 66"/>
          <p:cNvSpPr>
            <a:spLocks noChangeShapeType="1"/>
          </p:cNvSpPr>
          <p:nvPr/>
        </p:nvSpPr>
        <p:spPr bwMode="auto">
          <a:xfrm>
            <a:off x="4663224" y="1520254"/>
            <a:ext cx="1557337" cy="0"/>
          </a:xfrm>
          <a:prstGeom prst="line">
            <a:avLst/>
          </a:prstGeom>
          <a:noFill/>
          <a:ln w="9525">
            <a:noFill/>
            <a:round/>
            <a:headEnd/>
            <a:tailEnd/>
          </a:ln>
        </p:spPr>
        <p:txBody>
          <a:bodyPr wrap="none"/>
          <a:lstStyle/>
          <a:p>
            <a:endParaRPr lang="en-US"/>
          </a:p>
        </p:txBody>
      </p:sp>
      <p:sp>
        <p:nvSpPr>
          <p:cNvPr id="26633" name="Line 68"/>
          <p:cNvSpPr>
            <a:spLocks noChangeShapeType="1"/>
          </p:cNvSpPr>
          <p:nvPr/>
        </p:nvSpPr>
        <p:spPr bwMode="auto">
          <a:xfrm>
            <a:off x="6276124" y="1541623"/>
            <a:ext cx="1609725" cy="0"/>
          </a:xfrm>
          <a:prstGeom prst="line">
            <a:avLst/>
          </a:prstGeom>
          <a:noFill/>
          <a:ln w="9525">
            <a:noFill/>
            <a:round/>
            <a:headEnd/>
            <a:tailEnd/>
          </a:ln>
        </p:spPr>
        <p:txBody>
          <a:bodyPr wrap="none"/>
          <a:lstStyle/>
          <a:p>
            <a:endParaRPr lang="en-US"/>
          </a:p>
        </p:txBody>
      </p:sp>
      <p:sp>
        <p:nvSpPr>
          <p:cNvPr id="26634" name="Text Box 38"/>
          <p:cNvSpPr txBox="1">
            <a:spLocks noChangeArrowheads="1"/>
          </p:cNvSpPr>
          <p:nvPr/>
        </p:nvSpPr>
        <p:spPr bwMode="auto">
          <a:xfrm>
            <a:off x="5615899" y="646963"/>
            <a:ext cx="627856" cy="282849"/>
          </a:xfrm>
          <a:prstGeom prst="rect">
            <a:avLst/>
          </a:prstGeom>
          <a:noFill/>
          <a:ln w="9525">
            <a:solidFill>
              <a:srgbClr val="000000"/>
            </a:solidFill>
            <a:miter lim="800000"/>
            <a:headEnd/>
            <a:tailEnd/>
          </a:ln>
        </p:spPr>
        <p:txBody>
          <a:bodyPr wrap="square" lIns="97234" tIns="48617" rIns="97234" bIns="48617">
            <a:spAutoFit/>
          </a:bodyPr>
          <a:lstStyle/>
          <a:p>
            <a:pPr algn="ctr" defTabSz="973138"/>
            <a:r>
              <a:rPr lang="en-US" altLang="en-US" sz="1200" dirty="0">
                <a:ea typeface="ＭＳ Ｐゴシック" charset="-128"/>
              </a:rPr>
              <a:t>2019</a:t>
            </a:r>
          </a:p>
        </p:txBody>
      </p:sp>
      <p:sp>
        <p:nvSpPr>
          <p:cNvPr id="26635" name="Text Box 40"/>
          <p:cNvSpPr txBox="1">
            <a:spLocks noChangeArrowheads="1"/>
          </p:cNvSpPr>
          <p:nvPr/>
        </p:nvSpPr>
        <p:spPr bwMode="auto">
          <a:xfrm>
            <a:off x="6210168" y="6625623"/>
            <a:ext cx="1444625" cy="313627"/>
          </a:xfrm>
          <a:prstGeom prst="rect">
            <a:avLst/>
          </a:prstGeom>
          <a:noFill/>
          <a:ln w="25400">
            <a:solidFill>
              <a:srgbClr val="FF3300"/>
            </a:solidFill>
            <a:miter lim="800000"/>
            <a:headEnd/>
            <a:tailEnd/>
          </a:ln>
        </p:spPr>
        <p:txBody>
          <a:bodyPr lIns="97234" tIns="48617" rIns="97234" bIns="48617">
            <a:spAutoFit/>
          </a:bodyPr>
          <a:lstStyle/>
          <a:p>
            <a:pPr algn="ctr" defTabSz="973138">
              <a:spcBef>
                <a:spcPct val="50000"/>
              </a:spcBef>
            </a:pPr>
            <a:r>
              <a:rPr lang="en-US" altLang="en-US" sz="1400" dirty="0">
                <a:ea typeface="ＭＳ Ｐゴシック" charset="-128"/>
              </a:rPr>
              <a:t>TOTAL: 89</a:t>
            </a:r>
          </a:p>
        </p:txBody>
      </p:sp>
      <p:sp>
        <p:nvSpPr>
          <p:cNvPr id="26639" name="Rectangle 36"/>
          <p:cNvSpPr>
            <a:spLocks noChangeArrowheads="1"/>
          </p:cNvSpPr>
          <p:nvPr/>
        </p:nvSpPr>
        <p:spPr bwMode="auto">
          <a:xfrm>
            <a:off x="5213779" y="929812"/>
            <a:ext cx="1140623"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FEB</a:t>
            </a:r>
            <a:r>
              <a:rPr lang="en-US" altLang="en-US" sz="900" dirty="0"/>
              <a:t>.</a:t>
            </a:r>
          </a:p>
          <a:p>
            <a:pPr marL="63500" defTabSz="973138">
              <a:spcBef>
                <a:spcPct val="20000"/>
              </a:spcBef>
            </a:pPr>
            <a:r>
              <a:rPr lang="en-US" altLang="en-US" sz="900" dirty="0"/>
              <a:t>Albania</a:t>
            </a:r>
          </a:p>
          <a:p>
            <a:pPr marL="63500" defTabSz="973138">
              <a:spcBef>
                <a:spcPct val="20000"/>
              </a:spcBef>
            </a:pPr>
            <a:r>
              <a:rPr lang="en-US" altLang="en-US" sz="900" dirty="0"/>
              <a:t>Algeria</a:t>
            </a:r>
          </a:p>
          <a:p>
            <a:pPr marL="63500" defTabSz="973138">
              <a:spcBef>
                <a:spcPct val="20000"/>
              </a:spcBef>
            </a:pPr>
            <a:r>
              <a:rPr lang="en-US" altLang="en-US" sz="900" dirty="0"/>
              <a:t>Austria</a:t>
            </a:r>
          </a:p>
          <a:p>
            <a:pPr marL="63500" defTabSz="973138">
              <a:spcBef>
                <a:spcPct val="20000"/>
              </a:spcBef>
            </a:pPr>
            <a:r>
              <a:rPr lang="en-US" altLang="en-US" sz="900" dirty="0"/>
              <a:t>Bahamas</a:t>
            </a:r>
          </a:p>
          <a:p>
            <a:pPr marL="63500" defTabSz="973138">
              <a:spcBef>
                <a:spcPct val="20000"/>
              </a:spcBef>
            </a:pPr>
            <a:r>
              <a:rPr lang="en-US" altLang="en-US" sz="900" dirty="0"/>
              <a:t>Brunei Darussalam</a:t>
            </a:r>
          </a:p>
          <a:p>
            <a:pPr marL="63500" defTabSz="973138">
              <a:spcBef>
                <a:spcPct val="20000"/>
              </a:spcBef>
            </a:pPr>
            <a:r>
              <a:rPr lang="en-US" altLang="en-US" sz="900" dirty="0"/>
              <a:t>Dominica</a:t>
            </a:r>
          </a:p>
          <a:p>
            <a:pPr marL="63500" defTabSz="973138">
              <a:spcBef>
                <a:spcPct val="20000"/>
              </a:spcBef>
            </a:pPr>
            <a:r>
              <a:rPr lang="en-US" altLang="en-US" sz="900" dirty="0" err="1"/>
              <a:t>Eswatini</a:t>
            </a:r>
            <a:endParaRPr lang="en-US" altLang="en-US" sz="900" dirty="0"/>
          </a:p>
          <a:p>
            <a:pPr marL="63500" defTabSz="973138">
              <a:spcBef>
                <a:spcPct val="20000"/>
              </a:spcBef>
            </a:pPr>
            <a:r>
              <a:rPr lang="en-US" altLang="en-US" sz="900" dirty="0"/>
              <a:t>Ethiopia</a:t>
            </a:r>
          </a:p>
          <a:p>
            <a:pPr marL="63500" defTabSz="973138">
              <a:spcBef>
                <a:spcPct val="20000"/>
              </a:spcBef>
            </a:pPr>
            <a:r>
              <a:rPr lang="en-US" altLang="en-US" sz="900" dirty="0"/>
              <a:t>Georgia</a:t>
            </a:r>
          </a:p>
          <a:p>
            <a:pPr marL="63500" defTabSz="973138">
              <a:spcBef>
                <a:spcPct val="20000"/>
              </a:spcBef>
            </a:pPr>
            <a:r>
              <a:rPr lang="en-US" altLang="en-US" sz="900" dirty="0"/>
              <a:t>Germany</a:t>
            </a:r>
          </a:p>
          <a:p>
            <a:pPr marL="63500" defTabSz="973138">
              <a:spcBef>
                <a:spcPct val="20000"/>
              </a:spcBef>
            </a:pPr>
            <a:r>
              <a:rPr lang="en-US" altLang="en-US" sz="900" dirty="0"/>
              <a:t>Greece</a:t>
            </a:r>
          </a:p>
          <a:p>
            <a:pPr marL="63500" defTabSz="973138">
              <a:spcBef>
                <a:spcPct val="20000"/>
              </a:spcBef>
            </a:pPr>
            <a:r>
              <a:rPr lang="en-US" altLang="en-US" sz="900" dirty="0"/>
              <a:t>Iceland</a:t>
            </a:r>
          </a:p>
          <a:p>
            <a:pPr marL="63500" defTabSz="973138">
              <a:spcBef>
                <a:spcPct val="20000"/>
              </a:spcBef>
            </a:pPr>
            <a:r>
              <a:rPr lang="en-US" altLang="en-US" sz="900" dirty="0"/>
              <a:t>Indonesia</a:t>
            </a:r>
          </a:p>
          <a:p>
            <a:pPr marL="63500" defTabSz="973138">
              <a:spcBef>
                <a:spcPct val="20000"/>
              </a:spcBef>
            </a:pPr>
            <a:r>
              <a:rPr lang="en-US" altLang="en-US" sz="900" dirty="0"/>
              <a:t>Italy</a:t>
            </a:r>
          </a:p>
          <a:p>
            <a:pPr marL="63500" defTabSz="973138">
              <a:spcBef>
                <a:spcPct val="20000"/>
              </a:spcBef>
            </a:pPr>
            <a:r>
              <a:rPr lang="en-US" altLang="en-US" sz="900" dirty="0"/>
              <a:t>Kuwait</a:t>
            </a:r>
          </a:p>
          <a:p>
            <a:pPr marL="63500" defTabSz="973138">
              <a:spcBef>
                <a:spcPct val="20000"/>
              </a:spcBef>
            </a:pPr>
            <a:r>
              <a:rPr lang="en-US" altLang="en-US" sz="900" dirty="0"/>
              <a:t>Kyrgyzstan</a:t>
            </a:r>
          </a:p>
          <a:p>
            <a:pPr marL="63500" defTabSz="973138">
              <a:spcBef>
                <a:spcPct val="20000"/>
              </a:spcBef>
            </a:pPr>
            <a:r>
              <a:rPr lang="en-US" altLang="en-US" sz="900" dirty="0"/>
              <a:t>Malta</a:t>
            </a:r>
          </a:p>
          <a:p>
            <a:pPr marL="63500" defTabSz="973138">
              <a:spcBef>
                <a:spcPct val="20000"/>
              </a:spcBef>
            </a:pPr>
            <a:r>
              <a:rPr lang="en-US" altLang="en-US" sz="900" dirty="0"/>
              <a:t>Marshall Islands</a:t>
            </a:r>
          </a:p>
          <a:p>
            <a:pPr marL="63500" defTabSz="973138">
              <a:spcBef>
                <a:spcPct val="20000"/>
              </a:spcBef>
            </a:pPr>
            <a:r>
              <a:rPr lang="en-US" altLang="en-US" sz="900" dirty="0"/>
              <a:t>Micronesia</a:t>
            </a:r>
          </a:p>
          <a:p>
            <a:pPr marL="63500" defTabSz="973138">
              <a:spcBef>
                <a:spcPct val="20000"/>
              </a:spcBef>
            </a:pPr>
            <a:r>
              <a:rPr lang="en-US" altLang="en-US" sz="900" dirty="0"/>
              <a:t>Monaco</a:t>
            </a:r>
          </a:p>
          <a:p>
            <a:pPr marL="63500" defTabSz="973138">
              <a:spcBef>
                <a:spcPct val="20000"/>
              </a:spcBef>
            </a:pPr>
            <a:r>
              <a:rPr lang="en-US" altLang="en-US" sz="900" dirty="0"/>
              <a:t>Montenegro</a:t>
            </a:r>
          </a:p>
          <a:p>
            <a:pPr marL="63500" defTabSz="973138">
              <a:spcBef>
                <a:spcPct val="20000"/>
              </a:spcBef>
            </a:pPr>
            <a:r>
              <a:rPr lang="en-US" altLang="en-US" sz="900" dirty="0"/>
              <a:t>Morocco</a:t>
            </a:r>
          </a:p>
          <a:p>
            <a:pPr marL="63500" defTabSz="973138">
              <a:spcBef>
                <a:spcPct val="20000"/>
              </a:spcBef>
            </a:pPr>
            <a:r>
              <a:rPr lang="en-US" altLang="en-US" sz="900" dirty="0"/>
              <a:t>Namibia</a:t>
            </a:r>
          </a:p>
          <a:p>
            <a:pPr marL="63500" defTabSz="973138">
              <a:spcBef>
                <a:spcPct val="20000"/>
              </a:spcBef>
            </a:pPr>
            <a:r>
              <a:rPr lang="en-US" altLang="en-US" sz="900" dirty="0"/>
              <a:t>Nauru</a:t>
            </a:r>
          </a:p>
          <a:p>
            <a:pPr marL="63500" defTabSz="973138">
              <a:spcBef>
                <a:spcPct val="20000"/>
              </a:spcBef>
            </a:pPr>
            <a:r>
              <a:rPr lang="en-US" altLang="en-US" sz="900" dirty="0"/>
              <a:t>Nicaragua</a:t>
            </a:r>
          </a:p>
          <a:p>
            <a:pPr marL="63500" defTabSz="973138">
              <a:spcBef>
                <a:spcPct val="20000"/>
              </a:spcBef>
            </a:pPr>
            <a:r>
              <a:rPr lang="en-US" altLang="en-US" sz="900" dirty="0"/>
              <a:t>Qatar</a:t>
            </a:r>
          </a:p>
          <a:p>
            <a:pPr marL="63500" defTabSz="973138">
              <a:spcBef>
                <a:spcPct val="20000"/>
              </a:spcBef>
            </a:pPr>
            <a:r>
              <a:rPr lang="en-US" altLang="en-US" sz="900" dirty="0"/>
              <a:t>Russian Federation</a:t>
            </a:r>
          </a:p>
          <a:p>
            <a:pPr marL="63500" defTabSz="973138">
              <a:spcBef>
                <a:spcPct val="20000"/>
              </a:spcBef>
            </a:pPr>
            <a:r>
              <a:rPr lang="en-US" altLang="en-US" sz="900" dirty="0"/>
              <a:t>Saint Lucia</a:t>
            </a:r>
          </a:p>
          <a:p>
            <a:pPr marL="63500" defTabSz="973138">
              <a:spcBef>
                <a:spcPct val="20000"/>
              </a:spcBef>
            </a:pPr>
            <a:r>
              <a:rPr lang="en-US" altLang="en-US" sz="900" dirty="0"/>
              <a:t>Serbia</a:t>
            </a:r>
          </a:p>
          <a:p>
            <a:pPr marL="63500" defTabSz="973138">
              <a:spcBef>
                <a:spcPct val="20000"/>
              </a:spcBef>
            </a:pPr>
            <a:r>
              <a:rPr lang="en-US" altLang="en-US" sz="900" dirty="0"/>
              <a:t>Slovakia</a:t>
            </a:r>
          </a:p>
          <a:p>
            <a:pPr marL="63500" defTabSz="973138">
              <a:spcBef>
                <a:spcPct val="20000"/>
              </a:spcBef>
            </a:pPr>
            <a:r>
              <a:rPr lang="en-US" altLang="en-US" sz="900" dirty="0"/>
              <a:t>Slovenia</a:t>
            </a:r>
          </a:p>
          <a:p>
            <a:pPr marL="63500" defTabSz="973138">
              <a:spcBef>
                <a:spcPct val="20000"/>
              </a:spcBef>
            </a:pPr>
            <a:r>
              <a:rPr lang="en-US" altLang="en-US" sz="900" dirty="0"/>
              <a:t>South Africa</a:t>
            </a:r>
          </a:p>
          <a:p>
            <a:pPr marL="63500" defTabSz="973138">
              <a:spcBef>
                <a:spcPct val="20000"/>
              </a:spcBef>
            </a:pPr>
            <a:r>
              <a:rPr lang="en-US" altLang="en-US" sz="900" dirty="0"/>
              <a:t>Turkey</a:t>
            </a:r>
          </a:p>
          <a:p>
            <a:pPr marL="63500" defTabSz="973138">
              <a:spcBef>
                <a:spcPct val="20000"/>
              </a:spcBef>
            </a:pPr>
            <a:r>
              <a:rPr lang="en-US" altLang="en-US" sz="900" dirty="0"/>
              <a:t>United Arab Emirates</a:t>
            </a:r>
          </a:p>
          <a:p>
            <a:pPr marL="63500" defTabSz="973138">
              <a:spcBef>
                <a:spcPct val="20000"/>
              </a:spcBef>
            </a:pPr>
            <a:r>
              <a:rPr lang="en-US" altLang="en-US" sz="900" dirty="0"/>
              <a:t>Viet Nam</a:t>
            </a:r>
          </a:p>
          <a:p>
            <a:pPr marL="63500" defTabSz="973138">
              <a:spcBef>
                <a:spcPct val="20000"/>
              </a:spcBef>
            </a:pPr>
            <a:endParaRPr lang="en-US" altLang="en-US" sz="900" dirty="0"/>
          </a:p>
        </p:txBody>
      </p:sp>
      <p:sp>
        <p:nvSpPr>
          <p:cNvPr id="26640" name="Line 37"/>
          <p:cNvSpPr>
            <a:spLocks noChangeShapeType="1"/>
          </p:cNvSpPr>
          <p:nvPr/>
        </p:nvSpPr>
        <p:spPr bwMode="auto">
          <a:xfrm>
            <a:off x="4139398" y="959656"/>
            <a:ext cx="19455" cy="5760060"/>
          </a:xfrm>
          <a:prstGeom prst="line">
            <a:avLst/>
          </a:prstGeom>
          <a:noFill/>
          <a:ln w="38100">
            <a:solidFill>
              <a:srgbClr val="000000"/>
            </a:solidFill>
            <a:round/>
            <a:headEnd/>
            <a:tailEnd/>
          </a:ln>
        </p:spPr>
        <p:txBody>
          <a:bodyPr/>
          <a:lstStyle/>
          <a:p>
            <a:endParaRPr lang="en-US"/>
          </a:p>
        </p:txBody>
      </p:sp>
      <p:sp>
        <p:nvSpPr>
          <p:cNvPr id="26641" name="Text Box 77"/>
          <p:cNvSpPr txBox="1">
            <a:spLocks noChangeArrowheads="1"/>
          </p:cNvSpPr>
          <p:nvPr/>
        </p:nvSpPr>
        <p:spPr bwMode="auto">
          <a:xfrm>
            <a:off x="56088" y="-112454"/>
            <a:ext cx="6471067" cy="830997"/>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6 - </a:t>
            </a:r>
            <a:r>
              <a:rPr lang="en-GB" altLang="en-US" sz="3200" dirty="0">
                <a:solidFill>
                  <a:srgbClr val="CC0000"/>
                </a:solidFill>
              </a:rPr>
              <a:t>Regular Budget Assessments</a:t>
            </a:r>
            <a:br>
              <a:rPr lang="en-GB" altLang="en-US" sz="3600" dirty="0"/>
            </a:br>
            <a:r>
              <a:rPr lang="en-GB" altLang="en-US" dirty="0"/>
              <a:t>Fully paid in 2018 and 2019 (As of 30 April)</a:t>
            </a:r>
          </a:p>
        </p:txBody>
      </p:sp>
      <p:sp>
        <p:nvSpPr>
          <p:cNvPr id="26642" name="Rectangle 48"/>
          <p:cNvSpPr>
            <a:spLocks/>
          </p:cNvSpPr>
          <p:nvPr/>
        </p:nvSpPr>
        <p:spPr bwMode="auto">
          <a:xfrm>
            <a:off x="7880499" y="350156"/>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6644" name="Text Box 7"/>
          <p:cNvSpPr txBox="1">
            <a:spLocks noChangeArrowheads="1"/>
          </p:cNvSpPr>
          <p:nvPr/>
        </p:nvSpPr>
        <p:spPr bwMode="auto">
          <a:xfrm>
            <a:off x="942853" y="5217107"/>
            <a:ext cx="184150" cy="237755"/>
          </a:xfrm>
          <a:prstGeom prst="rect">
            <a:avLst/>
          </a:prstGeom>
          <a:noFill/>
          <a:ln w="9525">
            <a:noFill/>
            <a:miter lim="800000"/>
            <a:headEnd/>
            <a:tailEnd/>
          </a:ln>
        </p:spPr>
        <p:txBody>
          <a:bodyPr wrap="none">
            <a:spAutoFit/>
          </a:bodyPr>
          <a:lstStyle/>
          <a:p>
            <a:endParaRPr lang="en-US" altLang="en-US" sz="900"/>
          </a:p>
        </p:txBody>
      </p:sp>
      <p:sp>
        <p:nvSpPr>
          <p:cNvPr id="26645" name="Line 58"/>
          <p:cNvSpPr>
            <a:spLocks noChangeShapeType="1"/>
          </p:cNvSpPr>
          <p:nvPr/>
        </p:nvSpPr>
        <p:spPr bwMode="auto">
          <a:xfrm>
            <a:off x="-184272" y="1295807"/>
            <a:ext cx="1487488" cy="0"/>
          </a:xfrm>
          <a:prstGeom prst="line">
            <a:avLst/>
          </a:prstGeom>
          <a:noFill/>
          <a:ln w="9525">
            <a:noFill/>
            <a:round/>
            <a:headEnd/>
            <a:tailEnd/>
          </a:ln>
        </p:spPr>
        <p:txBody>
          <a:bodyPr wrap="none"/>
          <a:lstStyle/>
          <a:p>
            <a:endParaRPr lang="en-US"/>
          </a:p>
        </p:txBody>
      </p:sp>
      <p:sp>
        <p:nvSpPr>
          <p:cNvPr id="26647" name="Line 64"/>
          <p:cNvSpPr>
            <a:spLocks noChangeShapeType="1"/>
          </p:cNvSpPr>
          <p:nvPr/>
        </p:nvSpPr>
        <p:spPr bwMode="auto">
          <a:xfrm>
            <a:off x="3014878" y="1404142"/>
            <a:ext cx="1558925" cy="0"/>
          </a:xfrm>
          <a:prstGeom prst="line">
            <a:avLst/>
          </a:prstGeom>
          <a:noFill/>
          <a:ln w="9525">
            <a:noFill/>
            <a:round/>
            <a:headEnd/>
            <a:tailEnd/>
          </a:ln>
        </p:spPr>
        <p:txBody>
          <a:bodyPr wrap="none"/>
          <a:lstStyle/>
          <a:p>
            <a:endParaRPr lang="en-US"/>
          </a:p>
        </p:txBody>
      </p:sp>
      <p:sp>
        <p:nvSpPr>
          <p:cNvPr id="26648" name="Line 66"/>
          <p:cNvSpPr>
            <a:spLocks noChangeShapeType="1"/>
          </p:cNvSpPr>
          <p:nvPr/>
        </p:nvSpPr>
        <p:spPr bwMode="auto">
          <a:xfrm>
            <a:off x="4966435" y="1710128"/>
            <a:ext cx="1557338" cy="0"/>
          </a:xfrm>
          <a:prstGeom prst="line">
            <a:avLst/>
          </a:prstGeom>
          <a:noFill/>
          <a:ln w="9525">
            <a:noFill/>
            <a:round/>
            <a:headEnd/>
            <a:tailEnd/>
          </a:ln>
        </p:spPr>
        <p:txBody>
          <a:bodyPr wrap="none"/>
          <a:lstStyle/>
          <a:p>
            <a:endParaRPr lang="en-US"/>
          </a:p>
        </p:txBody>
      </p:sp>
      <p:sp>
        <p:nvSpPr>
          <p:cNvPr id="26649" name="Line 68"/>
          <p:cNvSpPr>
            <a:spLocks noChangeShapeType="1"/>
          </p:cNvSpPr>
          <p:nvPr/>
        </p:nvSpPr>
        <p:spPr bwMode="auto">
          <a:xfrm>
            <a:off x="6372960" y="1710128"/>
            <a:ext cx="1609725" cy="0"/>
          </a:xfrm>
          <a:prstGeom prst="line">
            <a:avLst/>
          </a:prstGeom>
          <a:noFill/>
          <a:ln w="9525">
            <a:noFill/>
            <a:round/>
            <a:headEnd/>
            <a:tailEnd/>
          </a:ln>
        </p:spPr>
        <p:txBody>
          <a:bodyPr wrap="none"/>
          <a:lstStyle/>
          <a:p>
            <a:endParaRPr lang="en-US"/>
          </a:p>
        </p:txBody>
      </p:sp>
      <p:sp>
        <p:nvSpPr>
          <p:cNvPr id="26650" name="Text Box 38"/>
          <p:cNvSpPr txBox="1">
            <a:spLocks noChangeArrowheads="1"/>
          </p:cNvSpPr>
          <p:nvPr/>
        </p:nvSpPr>
        <p:spPr bwMode="auto">
          <a:xfrm>
            <a:off x="1627803" y="652001"/>
            <a:ext cx="626411" cy="282849"/>
          </a:xfrm>
          <a:prstGeom prst="rect">
            <a:avLst/>
          </a:prstGeom>
          <a:noFill/>
          <a:ln w="9525">
            <a:solidFill>
              <a:srgbClr val="000000"/>
            </a:solidFill>
            <a:miter lim="800000"/>
            <a:headEnd/>
            <a:tailEnd/>
          </a:ln>
        </p:spPr>
        <p:txBody>
          <a:bodyPr wrap="square" lIns="97234" tIns="48617" rIns="97234" bIns="48617">
            <a:spAutoFit/>
          </a:bodyPr>
          <a:lstStyle/>
          <a:p>
            <a:pPr algn="ctr" defTabSz="973138"/>
            <a:r>
              <a:rPr lang="en-US" altLang="en-US" sz="1200" dirty="0">
                <a:ea typeface="ＭＳ Ｐゴシック" charset="-128"/>
              </a:rPr>
              <a:t>2018</a:t>
            </a:r>
          </a:p>
        </p:txBody>
      </p:sp>
      <p:grpSp>
        <p:nvGrpSpPr>
          <p:cNvPr id="26656" name="Group 82"/>
          <p:cNvGrpSpPr>
            <a:grpSpLocks/>
          </p:cNvGrpSpPr>
          <p:nvPr/>
        </p:nvGrpSpPr>
        <p:grpSpPr bwMode="auto">
          <a:xfrm>
            <a:off x="7983539" y="2377546"/>
            <a:ext cx="1673225" cy="616053"/>
            <a:chOff x="4824" y="1327"/>
            <a:chExt cx="977" cy="357"/>
          </a:xfrm>
        </p:grpSpPr>
        <p:grpSp>
          <p:nvGrpSpPr>
            <p:cNvPr id="26658" name="Group 83"/>
            <p:cNvGrpSpPr>
              <a:grpSpLocks/>
            </p:cNvGrpSpPr>
            <p:nvPr/>
          </p:nvGrpSpPr>
          <p:grpSpPr bwMode="auto">
            <a:xfrm>
              <a:off x="4830" y="1327"/>
              <a:ext cx="971" cy="357"/>
              <a:chOff x="4830" y="1327"/>
              <a:chExt cx="971" cy="357"/>
            </a:xfrm>
          </p:grpSpPr>
          <p:sp>
            <p:nvSpPr>
              <p:cNvPr id="26660" name="Text Box 84"/>
              <p:cNvSpPr txBox="1">
                <a:spLocks noChangeArrowheads="1"/>
              </p:cNvSpPr>
              <p:nvPr/>
            </p:nvSpPr>
            <p:spPr bwMode="auto">
              <a:xfrm>
                <a:off x="4830" y="1327"/>
                <a:ext cx="576" cy="147"/>
              </a:xfrm>
              <a:prstGeom prst="rect">
                <a:avLst/>
              </a:prstGeom>
              <a:noFill/>
              <a:ln w="9525">
                <a:noFill/>
                <a:miter lim="800000"/>
                <a:headEnd/>
                <a:tailEnd/>
              </a:ln>
            </p:spPr>
            <p:txBody>
              <a:bodyPr wrap="none">
                <a:spAutoFit/>
              </a:bodyPr>
              <a:lstStyle/>
              <a:p>
                <a:r>
                  <a:rPr lang="en-US" altLang="en-US" sz="1000" b="1">
                    <a:solidFill>
                      <a:srgbClr val="CC0000"/>
                    </a:solidFill>
                  </a:rPr>
                  <a:t>Regular budget</a:t>
                </a:r>
              </a:p>
            </p:txBody>
          </p:sp>
          <p:sp>
            <p:nvSpPr>
              <p:cNvPr id="26661" name="Text Box 85"/>
              <p:cNvSpPr txBox="1">
                <a:spLocks noChangeArrowheads="1"/>
              </p:cNvSpPr>
              <p:nvPr/>
            </p:nvSpPr>
            <p:spPr bwMode="auto">
              <a:xfrm>
                <a:off x="4830" y="1429"/>
                <a:ext cx="971" cy="148"/>
              </a:xfrm>
              <a:prstGeom prst="rect">
                <a:avLst/>
              </a:prstGeom>
              <a:noFill/>
              <a:ln w="9525">
                <a:noFill/>
                <a:miter lim="800000"/>
                <a:headEnd/>
                <a:tailEnd/>
              </a:ln>
            </p:spPr>
            <p:txBody>
              <a:bodyPr>
                <a:spAutoFit/>
              </a:bodyPr>
              <a:lstStyle/>
              <a:p>
                <a:r>
                  <a:rPr lang="en-US" altLang="en-US" sz="1000" b="1">
                    <a:solidFill>
                      <a:srgbClr val="B2B2B2"/>
                    </a:solidFill>
                  </a:rPr>
                  <a:t>Peacekeeping</a:t>
                </a:r>
              </a:p>
            </p:txBody>
          </p:sp>
          <p:sp>
            <p:nvSpPr>
              <p:cNvPr id="26662" name="Text Box 86"/>
              <p:cNvSpPr txBox="1">
                <a:spLocks noChangeArrowheads="1"/>
              </p:cNvSpPr>
              <p:nvPr/>
            </p:nvSpPr>
            <p:spPr bwMode="auto">
              <a:xfrm>
                <a:off x="4830" y="1537"/>
                <a:ext cx="393" cy="147"/>
              </a:xfrm>
              <a:prstGeom prst="rect">
                <a:avLst/>
              </a:prstGeom>
              <a:noFill/>
              <a:ln w="9525">
                <a:noFill/>
                <a:miter lim="800000"/>
                <a:headEnd/>
                <a:tailEnd/>
              </a:ln>
            </p:spPr>
            <p:txBody>
              <a:bodyPr wrap="none">
                <a:spAutoFit/>
              </a:bodyPr>
              <a:lstStyle/>
              <a:p>
                <a:r>
                  <a:rPr lang="en-US" altLang="en-US" sz="1000" b="1">
                    <a:solidFill>
                      <a:srgbClr val="B2B2B2"/>
                    </a:solidFill>
                  </a:rPr>
                  <a:t>Tribunals</a:t>
                </a:r>
              </a:p>
            </p:txBody>
          </p:sp>
        </p:grpSp>
        <p:sp>
          <p:nvSpPr>
            <p:cNvPr id="26659" name="Rectangle 88"/>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50" name="Line 64"/>
          <p:cNvSpPr>
            <a:spLocks noChangeShapeType="1"/>
          </p:cNvSpPr>
          <p:nvPr/>
        </p:nvSpPr>
        <p:spPr bwMode="auto">
          <a:xfrm>
            <a:off x="-1051775" y="1330449"/>
            <a:ext cx="1558925" cy="0"/>
          </a:xfrm>
          <a:prstGeom prst="line">
            <a:avLst/>
          </a:prstGeom>
          <a:noFill/>
          <a:ln w="9525">
            <a:noFill/>
            <a:round/>
            <a:headEnd/>
            <a:tailEnd/>
          </a:ln>
        </p:spPr>
        <p:txBody>
          <a:bodyPr wrap="none"/>
          <a:lstStyle/>
          <a:p>
            <a:endParaRPr lang="en-US"/>
          </a:p>
        </p:txBody>
      </p:sp>
      <p:sp>
        <p:nvSpPr>
          <p:cNvPr id="51" name="Line 66"/>
          <p:cNvSpPr>
            <a:spLocks noChangeShapeType="1"/>
          </p:cNvSpPr>
          <p:nvPr/>
        </p:nvSpPr>
        <p:spPr bwMode="auto">
          <a:xfrm>
            <a:off x="763467" y="1200325"/>
            <a:ext cx="1557337" cy="0"/>
          </a:xfrm>
          <a:prstGeom prst="line">
            <a:avLst/>
          </a:prstGeom>
          <a:noFill/>
          <a:ln w="9525">
            <a:noFill/>
            <a:round/>
            <a:headEnd/>
            <a:tailEnd/>
          </a:ln>
        </p:spPr>
        <p:txBody>
          <a:bodyPr wrap="none"/>
          <a:lstStyle/>
          <a:p>
            <a:endParaRPr lang="en-US"/>
          </a:p>
        </p:txBody>
      </p:sp>
      <p:sp>
        <p:nvSpPr>
          <p:cNvPr id="52" name="Line 68"/>
          <p:cNvSpPr>
            <a:spLocks noChangeShapeType="1"/>
          </p:cNvSpPr>
          <p:nvPr/>
        </p:nvSpPr>
        <p:spPr bwMode="auto">
          <a:xfrm>
            <a:off x="2362078" y="1373900"/>
            <a:ext cx="1609725" cy="0"/>
          </a:xfrm>
          <a:prstGeom prst="line">
            <a:avLst/>
          </a:prstGeom>
          <a:noFill/>
          <a:ln w="9525">
            <a:noFill/>
            <a:round/>
            <a:headEnd/>
            <a:tailEnd/>
          </a:ln>
        </p:spPr>
        <p:txBody>
          <a:bodyPr wrap="none"/>
          <a:lstStyle/>
          <a:p>
            <a:endParaRPr lang="en-US"/>
          </a:p>
        </p:txBody>
      </p:sp>
      <p:sp>
        <p:nvSpPr>
          <p:cNvPr id="58" name="Line 64"/>
          <p:cNvSpPr>
            <a:spLocks noChangeShapeType="1"/>
          </p:cNvSpPr>
          <p:nvPr/>
        </p:nvSpPr>
        <p:spPr bwMode="auto">
          <a:xfrm>
            <a:off x="-899376" y="1488952"/>
            <a:ext cx="1558925" cy="0"/>
          </a:xfrm>
          <a:prstGeom prst="line">
            <a:avLst/>
          </a:prstGeom>
          <a:noFill/>
          <a:ln w="9525">
            <a:noFill/>
            <a:round/>
            <a:headEnd/>
            <a:tailEnd/>
          </a:ln>
        </p:spPr>
        <p:txBody>
          <a:bodyPr wrap="none"/>
          <a:lstStyle/>
          <a:p>
            <a:endParaRPr lang="en-US" dirty="0"/>
          </a:p>
        </p:txBody>
      </p:sp>
      <p:sp>
        <p:nvSpPr>
          <p:cNvPr id="59" name="Line 66"/>
          <p:cNvSpPr>
            <a:spLocks noChangeShapeType="1"/>
          </p:cNvSpPr>
          <p:nvPr/>
        </p:nvSpPr>
        <p:spPr bwMode="auto">
          <a:xfrm>
            <a:off x="1066678" y="1390199"/>
            <a:ext cx="1557338" cy="0"/>
          </a:xfrm>
          <a:prstGeom prst="line">
            <a:avLst/>
          </a:prstGeom>
          <a:noFill/>
          <a:ln w="9525">
            <a:noFill/>
            <a:round/>
            <a:headEnd/>
            <a:tailEnd/>
          </a:ln>
        </p:spPr>
        <p:txBody>
          <a:bodyPr wrap="none"/>
          <a:lstStyle/>
          <a:p>
            <a:endParaRPr lang="en-US"/>
          </a:p>
        </p:txBody>
      </p:sp>
      <p:sp>
        <p:nvSpPr>
          <p:cNvPr id="60" name="Line 68"/>
          <p:cNvSpPr>
            <a:spLocks noChangeShapeType="1"/>
          </p:cNvSpPr>
          <p:nvPr/>
        </p:nvSpPr>
        <p:spPr bwMode="auto">
          <a:xfrm>
            <a:off x="2486760" y="1693898"/>
            <a:ext cx="1609725" cy="0"/>
          </a:xfrm>
          <a:prstGeom prst="line">
            <a:avLst/>
          </a:prstGeom>
          <a:noFill/>
          <a:ln w="9525">
            <a:noFill/>
            <a:round/>
            <a:headEnd/>
            <a:tailEnd/>
          </a:ln>
        </p:spPr>
        <p:txBody>
          <a:bodyPr wrap="none"/>
          <a:lstStyle/>
          <a:p>
            <a:endParaRPr lang="en-US"/>
          </a:p>
        </p:txBody>
      </p:sp>
      <p:sp>
        <p:nvSpPr>
          <p:cNvPr id="85" name="Rectangle 36"/>
          <p:cNvSpPr>
            <a:spLocks noChangeArrowheads="1"/>
          </p:cNvSpPr>
          <p:nvPr/>
        </p:nvSpPr>
        <p:spPr bwMode="auto">
          <a:xfrm>
            <a:off x="4249584" y="935202"/>
            <a:ext cx="1285875"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JAN</a:t>
            </a:r>
            <a:r>
              <a:rPr lang="en-US" altLang="en-US" sz="900" dirty="0"/>
              <a:t>.</a:t>
            </a:r>
          </a:p>
          <a:p>
            <a:pPr marL="63500" defTabSz="973138">
              <a:spcBef>
                <a:spcPct val="20000"/>
              </a:spcBef>
            </a:pPr>
            <a:r>
              <a:rPr lang="en-US" altLang="en-US" sz="900" dirty="0"/>
              <a:t>Armenia</a:t>
            </a:r>
          </a:p>
          <a:p>
            <a:pPr marL="63500" defTabSz="973138">
              <a:spcBef>
                <a:spcPct val="20000"/>
              </a:spcBef>
            </a:pPr>
            <a:r>
              <a:rPr lang="en-US" altLang="en-US" sz="900" dirty="0"/>
              <a:t>Australia</a:t>
            </a:r>
          </a:p>
          <a:p>
            <a:pPr marL="63500" defTabSz="973138">
              <a:spcBef>
                <a:spcPct val="20000"/>
              </a:spcBef>
            </a:pPr>
            <a:r>
              <a:rPr lang="en-US" altLang="en-US" sz="900" dirty="0"/>
              <a:t>Azerbaijan</a:t>
            </a:r>
          </a:p>
          <a:p>
            <a:pPr marL="63500" defTabSz="973138">
              <a:spcBef>
                <a:spcPct val="20000"/>
              </a:spcBef>
            </a:pPr>
            <a:r>
              <a:rPr lang="en-US" altLang="en-US" sz="900" dirty="0"/>
              <a:t>Bahrain</a:t>
            </a:r>
          </a:p>
          <a:p>
            <a:pPr marL="63500" defTabSz="973138">
              <a:spcBef>
                <a:spcPct val="20000"/>
              </a:spcBef>
            </a:pPr>
            <a:r>
              <a:rPr lang="en-US" altLang="en-US" sz="900" dirty="0"/>
              <a:t>Bhutan</a:t>
            </a:r>
          </a:p>
          <a:p>
            <a:pPr marL="63500" defTabSz="973138">
              <a:spcBef>
                <a:spcPct val="20000"/>
              </a:spcBef>
            </a:pPr>
            <a:r>
              <a:rPr lang="en-US" altLang="en-US" sz="900" dirty="0"/>
              <a:t>Bulgaria</a:t>
            </a:r>
          </a:p>
          <a:p>
            <a:pPr marL="63500" defTabSz="973138">
              <a:spcBef>
                <a:spcPct val="20000"/>
              </a:spcBef>
            </a:pPr>
            <a:r>
              <a:rPr lang="en-US" altLang="en-US" sz="900" dirty="0"/>
              <a:t>Canada</a:t>
            </a:r>
          </a:p>
          <a:p>
            <a:pPr marL="63500" defTabSz="973138">
              <a:spcBef>
                <a:spcPct val="20000"/>
              </a:spcBef>
            </a:pPr>
            <a:r>
              <a:rPr lang="en-US" altLang="en-US" sz="900" dirty="0"/>
              <a:t>Cuba</a:t>
            </a:r>
          </a:p>
          <a:p>
            <a:pPr marL="63500" defTabSz="973138">
              <a:spcBef>
                <a:spcPct val="20000"/>
              </a:spcBef>
            </a:pPr>
            <a:r>
              <a:rPr lang="en-US" altLang="en-US" sz="900" dirty="0"/>
              <a:t>Cyprus</a:t>
            </a:r>
          </a:p>
          <a:p>
            <a:pPr marL="63500" defTabSz="973138">
              <a:spcBef>
                <a:spcPct val="20000"/>
              </a:spcBef>
            </a:pPr>
            <a:r>
              <a:rPr lang="en-US" altLang="en-US" sz="900" dirty="0"/>
              <a:t>Denmark</a:t>
            </a:r>
          </a:p>
          <a:p>
            <a:pPr marL="63500" defTabSz="973138">
              <a:spcBef>
                <a:spcPct val="20000"/>
              </a:spcBef>
            </a:pPr>
            <a:r>
              <a:rPr lang="en-US" altLang="en-US" sz="900" dirty="0"/>
              <a:t>Dominican Republic</a:t>
            </a:r>
          </a:p>
          <a:p>
            <a:pPr marL="63500" defTabSz="973138">
              <a:spcBef>
                <a:spcPct val="20000"/>
              </a:spcBef>
            </a:pPr>
            <a:r>
              <a:rPr lang="en-US" altLang="en-US" sz="900" dirty="0"/>
              <a:t>Estonia</a:t>
            </a:r>
          </a:p>
          <a:p>
            <a:pPr marL="63500" defTabSz="973138">
              <a:spcBef>
                <a:spcPct val="20000"/>
              </a:spcBef>
            </a:pPr>
            <a:r>
              <a:rPr lang="en-US" altLang="en-US" sz="900" dirty="0"/>
              <a:t>Finland</a:t>
            </a:r>
          </a:p>
          <a:p>
            <a:pPr marL="63500" defTabSz="973138">
              <a:spcBef>
                <a:spcPct val="20000"/>
              </a:spcBef>
            </a:pPr>
            <a:r>
              <a:rPr lang="en-US" altLang="en-US" sz="900" dirty="0"/>
              <a:t>Hungary</a:t>
            </a:r>
          </a:p>
          <a:p>
            <a:pPr marL="63500" defTabSz="973138">
              <a:spcBef>
                <a:spcPct val="20000"/>
              </a:spcBef>
            </a:pPr>
            <a:r>
              <a:rPr lang="en-US" altLang="en-US" sz="900" dirty="0"/>
              <a:t>India</a:t>
            </a:r>
          </a:p>
          <a:p>
            <a:pPr marL="63500" defTabSz="973138">
              <a:spcBef>
                <a:spcPct val="20000"/>
              </a:spcBef>
            </a:pPr>
            <a:r>
              <a:rPr lang="en-US" altLang="en-US" sz="900" dirty="0"/>
              <a:t>Ireland</a:t>
            </a:r>
          </a:p>
          <a:p>
            <a:pPr marL="63500" defTabSz="973138">
              <a:spcBef>
                <a:spcPct val="20000"/>
              </a:spcBef>
            </a:pPr>
            <a:r>
              <a:rPr lang="en-US" altLang="en-US" sz="900" dirty="0"/>
              <a:t>Kenya</a:t>
            </a:r>
          </a:p>
          <a:p>
            <a:pPr marL="63500" defTabSz="973138">
              <a:spcBef>
                <a:spcPct val="20000"/>
              </a:spcBef>
            </a:pPr>
            <a:r>
              <a:rPr lang="en-US" altLang="en-US" sz="900" dirty="0"/>
              <a:t>Latvia</a:t>
            </a:r>
          </a:p>
          <a:p>
            <a:pPr marL="63500" defTabSz="973138">
              <a:spcBef>
                <a:spcPct val="20000"/>
              </a:spcBef>
            </a:pPr>
            <a:r>
              <a:rPr lang="en-US" altLang="en-US" sz="900" dirty="0"/>
              <a:t>Liechtenstein</a:t>
            </a:r>
          </a:p>
          <a:p>
            <a:pPr marL="63500" defTabSz="973138">
              <a:spcBef>
                <a:spcPct val="20000"/>
              </a:spcBef>
            </a:pPr>
            <a:r>
              <a:rPr lang="en-US" altLang="en-US" sz="900" dirty="0"/>
              <a:t>Luxembourg</a:t>
            </a:r>
          </a:p>
          <a:p>
            <a:pPr marL="63500" defTabSz="973138">
              <a:spcBef>
                <a:spcPct val="20000"/>
              </a:spcBef>
            </a:pPr>
            <a:r>
              <a:rPr lang="en-US" altLang="en-US" sz="900" dirty="0"/>
              <a:t>Malawi</a:t>
            </a:r>
          </a:p>
          <a:p>
            <a:pPr marL="63500" defTabSz="973138">
              <a:spcBef>
                <a:spcPct val="20000"/>
              </a:spcBef>
            </a:pPr>
            <a:r>
              <a:rPr lang="en-US" altLang="en-US" sz="900" dirty="0"/>
              <a:t>Malaysia</a:t>
            </a:r>
          </a:p>
          <a:p>
            <a:pPr marL="63500" defTabSz="973138">
              <a:spcBef>
                <a:spcPct val="20000"/>
              </a:spcBef>
            </a:pPr>
            <a:r>
              <a:rPr lang="en-US" altLang="en-US" sz="900" dirty="0"/>
              <a:t>Netherlands</a:t>
            </a:r>
          </a:p>
          <a:p>
            <a:pPr marL="63500" defTabSz="973138">
              <a:spcBef>
                <a:spcPct val="20000"/>
              </a:spcBef>
            </a:pPr>
            <a:r>
              <a:rPr lang="en-US" altLang="en-US" sz="900" dirty="0"/>
              <a:t>New Zealand</a:t>
            </a:r>
          </a:p>
          <a:p>
            <a:pPr marL="63500" defTabSz="973138">
              <a:spcBef>
                <a:spcPct val="20000"/>
              </a:spcBef>
            </a:pPr>
            <a:r>
              <a:rPr lang="en-US" altLang="en-US" sz="900" dirty="0"/>
              <a:t>Norway</a:t>
            </a:r>
          </a:p>
          <a:p>
            <a:pPr marL="63500" defTabSz="973138">
              <a:spcBef>
                <a:spcPct val="20000"/>
              </a:spcBef>
            </a:pPr>
            <a:r>
              <a:rPr lang="en-US" altLang="en-US" sz="900" dirty="0"/>
              <a:t>Poland</a:t>
            </a:r>
          </a:p>
          <a:p>
            <a:pPr marL="63500" defTabSz="973138">
              <a:spcBef>
                <a:spcPct val="20000"/>
              </a:spcBef>
            </a:pPr>
            <a:r>
              <a:rPr lang="en-US" altLang="en-US" sz="900" dirty="0"/>
              <a:t>Rwanda</a:t>
            </a:r>
          </a:p>
          <a:p>
            <a:pPr marL="63500" defTabSz="973138">
              <a:spcBef>
                <a:spcPct val="20000"/>
              </a:spcBef>
            </a:pPr>
            <a:r>
              <a:rPr lang="en-US" altLang="en-US" sz="900" dirty="0"/>
              <a:t>Singapore</a:t>
            </a:r>
          </a:p>
          <a:p>
            <a:pPr marL="63500" defTabSz="973138">
              <a:spcBef>
                <a:spcPct val="20000"/>
              </a:spcBef>
            </a:pPr>
            <a:r>
              <a:rPr lang="en-US" altLang="en-US" sz="900" dirty="0"/>
              <a:t>Solomon Islands</a:t>
            </a:r>
          </a:p>
          <a:p>
            <a:pPr marL="63500" defTabSz="973138">
              <a:spcBef>
                <a:spcPct val="20000"/>
              </a:spcBef>
            </a:pPr>
            <a:r>
              <a:rPr lang="en-US" altLang="en-US" sz="900" dirty="0"/>
              <a:t>Sweden</a:t>
            </a:r>
          </a:p>
          <a:p>
            <a:pPr marL="63500" defTabSz="973138">
              <a:spcBef>
                <a:spcPct val="20000"/>
              </a:spcBef>
            </a:pPr>
            <a:r>
              <a:rPr lang="en-US" altLang="en-US" sz="900" dirty="0"/>
              <a:t>Switzerland</a:t>
            </a:r>
          </a:p>
          <a:p>
            <a:pPr marL="63500" defTabSz="973138">
              <a:spcBef>
                <a:spcPct val="20000"/>
              </a:spcBef>
            </a:pPr>
            <a:r>
              <a:rPr lang="en-US" altLang="en-US" sz="900" dirty="0"/>
              <a:t>Thailand</a:t>
            </a:r>
          </a:p>
          <a:p>
            <a:pPr marL="63500" defTabSz="973138">
              <a:spcBef>
                <a:spcPct val="20000"/>
              </a:spcBef>
            </a:pPr>
            <a:r>
              <a:rPr lang="en-US" altLang="en-US" sz="900" dirty="0"/>
              <a:t>Tuvalu</a:t>
            </a:r>
          </a:p>
          <a:p>
            <a:pPr marL="63500" defTabSz="973138">
              <a:spcBef>
                <a:spcPct val="20000"/>
              </a:spcBef>
            </a:pPr>
            <a:r>
              <a:rPr lang="en-US" altLang="en-US" sz="900" dirty="0"/>
              <a:t>Ukraine</a:t>
            </a:r>
          </a:p>
          <a:p>
            <a:pPr marL="63500" defTabSz="973138">
              <a:spcBef>
                <a:spcPct val="20000"/>
              </a:spcBef>
            </a:pPr>
            <a:endParaRPr lang="en-US" altLang="en-US" sz="900" dirty="0"/>
          </a:p>
        </p:txBody>
      </p:sp>
      <p:sp>
        <p:nvSpPr>
          <p:cNvPr id="47" name="Rectangle 30"/>
          <p:cNvSpPr>
            <a:spLocks noChangeArrowheads="1"/>
          </p:cNvSpPr>
          <p:nvPr/>
        </p:nvSpPr>
        <p:spPr bwMode="auto">
          <a:xfrm>
            <a:off x="6204827" y="945154"/>
            <a:ext cx="999189"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MAR</a:t>
            </a:r>
            <a:r>
              <a:rPr lang="en-US" altLang="en-US" sz="900" dirty="0"/>
              <a:t>.</a:t>
            </a:r>
          </a:p>
          <a:p>
            <a:pPr defTabSz="973138">
              <a:spcBef>
                <a:spcPct val="20000"/>
              </a:spcBef>
            </a:pPr>
            <a:r>
              <a:rPr lang="en-US" altLang="en-US" sz="900" dirty="0"/>
              <a:t>Belgium</a:t>
            </a:r>
          </a:p>
          <a:p>
            <a:pPr defTabSz="973138">
              <a:spcBef>
                <a:spcPct val="20000"/>
              </a:spcBef>
            </a:pPr>
            <a:r>
              <a:rPr lang="en-US" altLang="en-US" sz="900" dirty="0"/>
              <a:t>Croatia</a:t>
            </a:r>
          </a:p>
          <a:p>
            <a:pPr defTabSz="973138">
              <a:spcBef>
                <a:spcPct val="20000"/>
              </a:spcBef>
            </a:pPr>
            <a:r>
              <a:rPr lang="en-US" altLang="en-US" sz="900" dirty="0"/>
              <a:t>Czech Republic</a:t>
            </a:r>
          </a:p>
          <a:p>
            <a:pPr defTabSz="973138">
              <a:spcBef>
                <a:spcPct val="20000"/>
              </a:spcBef>
            </a:pPr>
            <a:r>
              <a:rPr lang="en-US" altLang="en-US" sz="900" dirty="0"/>
              <a:t>France</a:t>
            </a:r>
          </a:p>
          <a:p>
            <a:pPr defTabSz="973138">
              <a:spcBef>
                <a:spcPct val="20000"/>
              </a:spcBef>
            </a:pPr>
            <a:r>
              <a:rPr lang="en-US" altLang="en-US" sz="900" dirty="0"/>
              <a:t>Gabon</a:t>
            </a:r>
          </a:p>
          <a:p>
            <a:pPr defTabSz="973138">
              <a:spcBef>
                <a:spcPct val="20000"/>
              </a:spcBef>
            </a:pPr>
            <a:r>
              <a:rPr lang="en-US" altLang="en-US" sz="900" dirty="0"/>
              <a:t>Guyana</a:t>
            </a:r>
          </a:p>
          <a:p>
            <a:pPr defTabSz="973138">
              <a:spcBef>
                <a:spcPct val="20000"/>
              </a:spcBef>
            </a:pPr>
            <a:r>
              <a:rPr lang="en-US" altLang="en-US" sz="900" dirty="0"/>
              <a:t>Iraq</a:t>
            </a:r>
          </a:p>
          <a:p>
            <a:pPr defTabSz="973138">
              <a:spcBef>
                <a:spcPct val="20000"/>
              </a:spcBef>
            </a:pPr>
            <a:r>
              <a:rPr lang="en-US" altLang="en-US" sz="900" dirty="0"/>
              <a:t>Kazakhstan</a:t>
            </a:r>
          </a:p>
          <a:p>
            <a:pPr defTabSz="973138">
              <a:spcBef>
                <a:spcPct val="20000"/>
              </a:spcBef>
            </a:pPr>
            <a:r>
              <a:rPr lang="en-US" altLang="en-US" sz="900" dirty="0"/>
              <a:t>Mongolia</a:t>
            </a:r>
          </a:p>
          <a:p>
            <a:pPr defTabSz="973138">
              <a:spcBef>
                <a:spcPct val="20000"/>
              </a:spcBef>
            </a:pPr>
            <a:r>
              <a:rPr lang="en-US" altLang="en-US" sz="900" dirty="0"/>
              <a:t>Samoa</a:t>
            </a:r>
          </a:p>
          <a:p>
            <a:pPr defTabSz="973138">
              <a:spcBef>
                <a:spcPct val="20000"/>
              </a:spcBef>
            </a:pPr>
            <a:endParaRPr lang="en-US" altLang="en-US" sz="900" dirty="0"/>
          </a:p>
        </p:txBody>
      </p:sp>
      <p:sp>
        <p:nvSpPr>
          <p:cNvPr id="49" name="Rectangle 29"/>
          <p:cNvSpPr>
            <a:spLocks noChangeArrowheads="1"/>
          </p:cNvSpPr>
          <p:nvPr/>
        </p:nvSpPr>
        <p:spPr bwMode="auto">
          <a:xfrm>
            <a:off x="3205705" y="897837"/>
            <a:ext cx="1228868"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APR</a:t>
            </a:r>
            <a:r>
              <a:rPr lang="en-US" altLang="en-US" sz="900" dirty="0"/>
              <a:t>.</a:t>
            </a:r>
          </a:p>
          <a:p>
            <a:pPr defTabSz="973138">
              <a:spcBef>
                <a:spcPct val="20000"/>
              </a:spcBef>
            </a:pPr>
            <a:r>
              <a:rPr lang="en-US" altLang="en-US" sz="900" dirty="0"/>
              <a:t>Antigua </a:t>
            </a:r>
          </a:p>
          <a:p>
            <a:pPr defTabSz="973138">
              <a:spcBef>
                <a:spcPct val="20000"/>
              </a:spcBef>
            </a:pPr>
            <a:r>
              <a:rPr lang="en-US" altLang="en-US" sz="900" dirty="0"/>
              <a:t>   and Barbuda</a:t>
            </a:r>
          </a:p>
          <a:p>
            <a:pPr defTabSz="973138">
              <a:spcBef>
                <a:spcPct val="20000"/>
              </a:spcBef>
            </a:pPr>
            <a:r>
              <a:rPr lang="en-US" altLang="en-US" sz="900" dirty="0"/>
              <a:t>Barbados</a:t>
            </a:r>
          </a:p>
          <a:p>
            <a:pPr defTabSz="973138">
              <a:spcBef>
                <a:spcPct val="20000"/>
              </a:spcBef>
            </a:pPr>
            <a:r>
              <a:rPr lang="en-US" altLang="en-US" sz="900" dirty="0"/>
              <a:t>Cambodia</a:t>
            </a:r>
          </a:p>
          <a:p>
            <a:pPr defTabSz="973138">
              <a:spcBef>
                <a:spcPct val="20000"/>
              </a:spcBef>
            </a:pPr>
            <a:r>
              <a:rPr lang="en-US" altLang="en-US" sz="900" dirty="0"/>
              <a:t>Central African</a:t>
            </a:r>
          </a:p>
          <a:p>
            <a:pPr defTabSz="973138">
              <a:spcBef>
                <a:spcPct val="20000"/>
              </a:spcBef>
            </a:pPr>
            <a:r>
              <a:rPr lang="en-US" altLang="en-US" sz="900" dirty="0"/>
              <a:t>   Republic                                                    </a:t>
            </a:r>
          </a:p>
          <a:p>
            <a:pPr defTabSz="973138">
              <a:spcBef>
                <a:spcPct val="20000"/>
              </a:spcBef>
            </a:pPr>
            <a:r>
              <a:rPr lang="en-US" altLang="en-US" sz="900" dirty="0"/>
              <a:t>Ethiopia</a:t>
            </a:r>
          </a:p>
          <a:p>
            <a:pPr defTabSz="973138">
              <a:spcBef>
                <a:spcPct val="20000"/>
              </a:spcBef>
            </a:pPr>
            <a:r>
              <a:rPr lang="en-US" altLang="en-US" sz="900" dirty="0"/>
              <a:t>Guatemala</a:t>
            </a:r>
          </a:p>
          <a:p>
            <a:pPr defTabSz="973138">
              <a:spcBef>
                <a:spcPct val="20000"/>
              </a:spcBef>
            </a:pPr>
            <a:r>
              <a:rPr lang="en-US" altLang="en-US" sz="900" dirty="0"/>
              <a:t>Italy</a:t>
            </a:r>
          </a:p>
          <a:p>
            <a:pPr defTabSz="973138">
              <a:spcBef>
                <a:spcPct val="20000"/>
              </a:spcBef>
            </a:pPr>
            <a:r>
              <a:rPr lang="en-US" altLang="en-US" sz="900" dirty="0"/>
              <a:t>Jamaica</a:t>
            </a:r>
          </a:p>
          <a:p>
            <a:pPr defTabSz="973138">
              <a:spcBef>
                <a:spcPct val="20000"/>
              </a:spcBef>
            </a:pPr>
            <a:r>
              <a:rPr lang="en-US" altLang="en-US" sz="900" dirty="0"/>
              <a:t>Kazakhstan</a:t>
            </a:r>
          </a:p>
          <a:p>
            <a:pPr defTabSz="973138">
              <a:spcBef>
                <a:spcPct val="20000"/>
              </a:spcBef>
            </a:pPr>
            <a:r>
              <a:rPr lang="en-US" altLang="en-US" sz="900" dirty="0"/>
              <a:t>Nigeria</a:t>
            </a:r>
          </a:p>
          <a:p>
            <a:pPr defTabSz="973138">
              <a:spcBef>
                <a:spcPct val="20000"/>
              </a:spcBef>
            </a:pPr>
            <a:r>
              <a:rPr lang="en-US" altLang="en-US" sz="900" dirty="0"/>
              <a:t>Portugal</a:t>
            </a:r>
          </a:p>
          <a:p>
            <a:pPr defTabSz="973138">
              <a:spcBef>
                <a:spcPct val="20000"/>
              </a:spcBef>
            </a:pPr>
            <a:r>
              <a:rPr lang="en-US" altLang="en-US" sz="900" dirty="0"/>
              <a:t>Spain</a:t>
            </a:r>
          </a:p>
          <a:p>
            <a:pPr defTabSz="973138">
              <a:spcBef>
                <a:spcPct val="20000"/>
              </a:spcBef>
            </a:pPr>
            <a:r>
              <a:rPr lang="en-US" altLang="en-US" sz="900" dirty="0"/>
              <a:t>Sri Lanka</a:t>
            </a:r>
          </a:p>
          <a:p>
            <a:pPr defTabSz="973138">
              <a:spcBef>
                <a:spcPct val="20000"/>
              </a:spcBef>
            </a:pPr>
            <a:r>
              <a:rPr lang="en-US" altLang="en-US" sz="900" dirty="0"/>
              <a:t>Tunisia</a:t>
            </a:r>
          </a:p>
          <a:p>
            <a:pPr defTabSz="973138">
              <a:spcBef>
                <a:spcPct val="20000"/>
              </a:spcBef>
            </a:pPr>
            <a:r>
              <a:rPr lang="en-US" altLang="en-US" sz="900" dirty="0"/>
              <a:t>Tuvalu</a:t>
            </a:r>
          </a:p>
          <a:p>
            <a:pPr defTabSz="973138">
              <a:spcBef>
                <a:spcPct val="20000"/>
              </a:spcBef>
            </a:pPr>
            <a:endParaRPr lang="en-US" altLang="en-US" sz="900" dirty="0"/>
          </a:p>
        </p:txBody>
      </p:sp>
      <p:sp>
        <p:nvSpPr>
          <p:cNvPr id="44" name="Line 66">
            <a:extLst>
              <a:ext uri="{FF2B5EF4-FFF2-40B4-BE49-F238E27FC236}">
                <a16:creationId xmlns:a16="http://schemas.microsoft.com/office/drawing/2014/main" id="{E243AA45-B7B3-453A-9195-4E558CD341E0}"/>
              </a:ext>
            </a:extLst>
          </p:cNvPr>
          <p:cNvSpPr>
            <a:spLocks noChangeShapeType="1"/>
          </p:cNvSpPr>
          <p:nvPr/>
        </p:nvSpPr>
        <p:spPr bwMode="auto">
          <a:xfrm>
            <a:off x="641159" y="1514034"/>
            <a:ext cx="1557337" cy="0"/>
          </a:xfrm>
          <a:prstGeom prst="line">
            <a:avLst/>
          </a:prstGeom>
          <a:noFill/>
          <a:ln w="9525">
            <a:noFill/>
            <a:round/>
            <a:headEnd/>
            <a:tailEnd/>
          </a:ln>
        </p:spPr>
        <p:txBody>
          <a:bodyPr wrap="none"/>
          <a:lstStyle/>
          <a:p>
            <a:endParaRPr lang="en-US"/>
          </a:p>
        </p:txBody>
      </p:sp>
      <p:sp>
        <p:nvSpPr>
          <p:cNvPr id="45" name="Text Box 40">
            <a:extLst>
              <a:ext uri="{FF2B5EF4-FFF2-40B4-BE49-F238E27FC236}">
                <a16:creationId xmlns:a16="http://schemas.microsoft.com/office/drawing/2014/main" id="{CFB14183-0FA7-4A81-9F57-767ED5B381C1}"/>
              </a:ext>
            </a:extLst>
          </p:cNvPr>
          <p:cNvSpPr txBox="1">
            <a:spLocks noChangeArrowheads="1"/>
          </p:cNvSpPr>
          <p:nvPr/>
        </p:nvSpPr>
        <p:spPr bwMode="auto">
          <a:xfrm>
            <a:off x="1469644" y="6630807"/>
            <a:ext cx="1444625" cy="313627"/>
          </a:xfrm>
          <a:prstGeom prst="rect">
            <a:avLst/>
          </a:prstGeom>
          <a:noFill/>
          <a:ln w="25400">
            <a:solidFill>
              <a:srgbClr val="FF3300"/>
            </a:solidFill>
            <a:miter lim="800000"/>
            <a:headEnd/>
            <a:tailEnd/>
          </a:ln>
        </p:spPr>
        <p:txBody>
          <a:bodyPr lIns="97234" tIns="48617" rIns="97234" bIns="48617">
            <a:spAutoFit/>
          </a:bodyPr>
          <a:lstStyle/>
          <a:p>
            <a:pPr algn="ctr" defTabSz="973138">
              <a:spcBef>
                <a:spcPct val="50000"/>
              </a:spcBef>
            </a:pPr>
            <a:r>
              <a:rPr lang="en-US" altLang="en-US" sz="1400" dirty="0">
                <a:ea typeface="ＭＳ Ｐゴシック" charset="-128"/>
              </a:rPr>
              <a:t>TOTAL: 88</a:t>
            </a:r>
          </a:p>
        </p:txBody>
      </p:sp>
      <p:sp>
        <p:nvSpPr>
          <p:cNvPr id="48" name="Rectangle 36">
            <a:extLst>
              <a:ext uri="{FF2B5EF4-FFF2-40B4-BE49-F238E27FC236}">
                <a16:creationId xmlns:a16="http://schemas.microsoft.com/office/drawing/2014/main" id="{A37E028C-9223-4F2E-9F9A-C88D94E08ACB}"/>
              </a:ext>
            </a:extLst>
          </p:cNvPr>
          <p:cNvSpPr>
            <a:spLocks noChangeArrowheads="1"/>
          </p:cNvSpPr>
          <p:nvPr/>
        </p:nvSpPr>
        <p:spPr bwMode="auto">
          <a:xfrm>
            <a:off x="1181987" y="916442"/>
            <a:ext cx="1140623"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FEB</a:t>
            </a:r>
            <a:r>
              <a:rPr lang="en-US" altLang="en-US" sz="900" dirty="0"/>
              <a:t>.</a:t>
            </a:r>
          </a:p>
          <a:p>
            <a:pPr marL="63500" defTabSz="973138">
              <a:spcBef>
                <a:spcPct val="20000"/>
              </a:spcBef>
            </a:pPr>
            <a:r>
              <a:rPr lang="en-US" altLang="en-US" sz="900" dirty="0"/>
              <a:t>Algeria</a:t>
            </a:r>
          </a:p>
          <a:p>
            <a:pPr marL="63500" defTabSz="973138">
              <a:spcBef>
                <a:spcPct val="20000"/>
              </a:spcBef>
            </a:pPr>
            <a:r>
              <a:rPr lang="en-US" altLang="en-US" sz="900" dirty="0"/>
              <a:t>Austria</a:t>
            </a:r>
          </a:p>
          <a:p>
            <a:pPr marL="63500" defTabSz="973138">
              <a:spcBef>
                <a:spcPct val="20000"/>
              </a:spcBef>
            </a:pPr>
            <a:r>
              <a:rPr lang="en-US" altLang="en-US" sz="900" dirty="0"/>
              <a:t>Bahamas</a:t>
            </a:r>
          </a:p>
          <a:p>
            <a:pPr marL="63500" defTabSz="973138">
              <a:spcBef>
                <a:spcPct val="20000"/>
              </a:spcBef>
            </a:pPr>
            <a:r>
              <a:rPr lang="en-US" altLang="en-US" sz="900" dirty="0"/>
              <a:t>Bhutan</a:t>
            </a:r>
          </a:p>
          <a:p>
            <a:pPr marL="63500" defTabSz="973138">
              <a:spcBef>
                <a:spcPct val="20000"/>
              </a:spcBef>
            </a:pPr>
            <a:r>
              <a:rPr lang="en-US" altLang="en-US" sz="900" dirty="0"/>
              <a:t>Bulgaria</a:t>
            </a:r>
          </a:p>
          <a:p>
            <a:pPr marL="63500" defTabSz="973138">
              <a:spcBef>
                <a:spcPct val="20000"/>
              </a:spcBef>
            </a:pPr>
            <a:r>
              <a:rPr lang="en-US" altLang="en-US" sz="900" dirty="0"/>
              <a:t>China</a:t>
            </a:r>
          </a:p>
          <a:p>
            <a:pPr marL="63500" defTabSz="973138">
              <a:spcBef>
                <a:spcPct val="20000"/>
              </a:spcBef>
            </a:pPr>
            <a:r>
              <a:rPr lang="en-US" altLang="en-US" sz="900" dirty="0"/>
              <a:t>Croatia</a:t>
            </a:r>
          </a:p>
          <a:p>
            <a:pPr marL="63500" defTabSz="973138">
              <a:spcBef>
                <a:spcPct val="20000"/>
              </a:spcBef>
            </a:pPr>
            <a:r>
              <a:rPr lang="en-US" altLang="en-US" sz="900" dirty="0"/>
              <a:t>Cuba</a:t>
            </a:r>
          </a:p>
          <a:p>
            <a:pPr marL="63500" defTabSz="973138">
              <a:spcBef>
                <a:spcPct val="20000"/>
              </a:spcBef>
            </a:pPr>
            <a:r>
              <a:rPr lang="en-US" altLang="en-US" sz="900" dirty="0"/>
              <a:t>Cyprus</a:t>
            </a:r>
          </a:p>
          <a:p>
            <a:pPr marL="63500" defTabSz="973138">
              <a:spcBef>
                <a:spcPct val="20000"/>
              </a:spcBef>
            </a:pPr>
            <a:r>
              <a:rPr lang="en-US" altLang="en-US" sz="900" dirty="0"/>
              <a:t>Equatorial Guinea</a:t>
            </a:r>
          </a:p>
          <a:p>
            <a:pPr marL="63500" defTabSz="973138">
              <a:spcBef>
                <a:spcPct val="20000"/>
              </a:spcBef>
            </a:pPr>
            <a:r>
              <a:rPr lang="en-US" altLang="en-US" sz="900" dirty="0"/>
              <a:t>Germany</a:t>
            </a:r>
          </a:p>
          <a:p>
            <a:pPr marL="63500" defTabSz="973138">
              <a:spcBef>
                <a:spcPct val="20000"/>
              </a:spcBef>
            </a:pPr>
            <a:r>
              <a:rPr lang="en-US" altLang="en-US" sz="900" dirty="0"/>
              <a:t>Ireland</a:t>
            </a:r>
          </a:p>
          <a:p>
            <a:pPr marL="63500" defTabSz="973138">
              <a:spcBef>
                <a:spcPct val="20000"/>
              </a:spcBef>
            </a:pPr>
            <a:r>
              <a:rPr lang="en-US" altLang="en-US" sz="900" dirty="0"/>
              <a:t>Kuwait</a:t>
            </a:r>
          </a:p>
          <a:p>
            <a:pPr marL="63500" defTabSz="973138">
              <a:spcBef>
                <a:spcPct val="20000"/>
              </a:spcBef>
            </a:pPr>
            <a:r>
              <a:rPr lang="en-US" altLang="en-US" sz="900" dirty="0"/>
              <a:t>Mauritius</a:t>
            </a:r>
          </a:p>
          <a:p>
            <a:pPr marL="63500" defTabSz="973138">
              <a:spcBef>
                <a:spcPct val="20000"/>
              </a:spcBef>
            </a:pPr>
            <a:r>
              <a:rPr lang="en-US" altLang="en-US" sz="900" dirty="0"/>
              <a:t>Micronesia</a:t>
            </a:r>
          </a:p>
          <a:p>
            <a:pPr marL="63500" defTabSz="973138">
              <a:spcBef>
                <a:spcPct val="20000"/>
              </a:spcBef>
            </a:pPr>
            <a:r>
              <a:rPr lang="en-US" altLang="en-US" sz="900" dirty="0"/>
              <a:t>Montenegro</a:t>
            </a:r>
          </a:p>
          <a:p>
            <a:pPr marL="63500" defTabSz="973138">
              <a:spcBef>
                <a:spcPct val="20000"/>
              </a:spcBef>
            </a:pPr>
            <a:r>
              <a:rPr lang="en-US" altLang="en-US" sz="900" dirty="0"/>
              <a:t>Morocco</a:t>
            </a:r>
          </a:p>
          <a:p>
            <a:pPr marL="63500" defTabSz="973138">
              <a:spcBef>
                <a:spcPct val="20000"/>
              </a:spcBef>
            </a:pPr>
            <a:r>
              <a:rPr lang="en-US" altLang="en-US" sz="900" dirty="0"/>
              <a:t>Netherlands</a:t>
            </a:r>
          </a:p>
          <a:p>
            <a:pPr marL="63500" defTabSz="973138">
              <a:spcBef>
                <a:spcPct val="20000"/>
              </a:spcBef>
            </a:pPr>
            <a:r>
              <a:rPr lang="en-US" altLang="en-US" sz="900" dirty="0"/>
              <a:t>Qatar</a:t>
            </a:r>
          </a:p>
          <a:p>
            <a:pPr marL="63500" defTabSz="973138">
              <a:spcBef>
                <a:spcPct val="20000"/>
              </a:spcBef>
            </a:pPr>
            <a:r>
              <a:rPr lang="en-US" altLang="en-US" sz="900" dirty="0"/>
              <a:t>Republic of Korea</a:t>
            </a:r>
          </a:p>
          <a:p>
            <a:pPr marL="63500" defTabSz="973138">
              <a:spcBef>
                <a:spcPct val="20000"/>
              </a:spcBef>
            </a:pPr>
            <a:r>
              <a:rPr lang="en-US" altLang="en-US" sz="900" dirty="0"/>
              <a:t>Romania</a:t>
            </a:r>
          </a:p>
          <a:p>
            <a:pPr marL="63500" defTabSz="973138">
              <a:spcBef>
                <a:spcPct val="20000"/>
              </a:spcBef>
            </a:pPr>
            <a:r>
              <a:rPr lang="en-US" altLang="en-US" sz="900" dirty="0"/>
              <a:t>Serbia</a:t>
            </a:r>
          </a:p>
          <a:p>
            <a:pPr marL="63500" defTabSz="973138">
              <a:spcBef>
                <a:spcPct val="20000"/>
              </a:spcBef>
            </a:pPr>
            <a:r>
              <a:rPr lang="en-US" altLang="en-US" sz="900" dirty="0"/>
              <a:t>Slovenia</a:t>
            </a:r>
          </a:p>
          <a:p>
            <a:pPr marL="63500" defTabSz="973138">
              <a:spcBef>
                <a:spcPct val="20000"/>
              </a:spcBef>
            </a:pPr>
            <a:r>
              <a:rPr lang="en-US" altLang="en-US" sz="900" dirty="0"/>
              <a:t>Sweden</a:t>
            </a:r>
          </a:p>
          <a:p>
            <a:pPr marL="63500" defTabSz="973138">
              <a:spcBef>
                <a:spcPct val="20000"/>
              </a:spcBef>
            </a:pPr>
            <a:r>
              <a:rPr lang="en-US" altLang="en-US" sz="900" dirty="0"/>
              <a:t>Turkey</a:t>
            </a:r>
          </a:p>
          <a:p>
            <a:pPr marL="63500" defTabSz="973138">
              <a:spcBef>
                <a:spcPct val="20000"/>
              </a:spcBef>
            </a:pPr>
            <a:r>
              <a:rPr lang="en-US" altLang="en-US" sz="900" dirty="0"/>
              <a:t>Turkmenistan</a:t>
            </a:r>
          </a:p>
          <a:p>
            <a:pPr marL="63500" defTabSz="973138">
              <a:spcBef>
                <a:spcPct val="20000"/>
              </a:spcBef>
            </a:pPr>
            <a:r>
              <a:rPr lang="en-US" altLang="en-US" sz="900" dirty="0"/>
              <a:t>United Arab Emirates</a:t>
            </a:r>
          </a:p>
          <a:p>
            <a:pPr marL="63500" defTabSz="973138">
              <a:spcBef>
                <a:spcPct val="20000"/>
              </a:spcBef>
            </a:pPr>
            <a:endParaRPr lang="en-US" altLang="en-US" sz="900" dirty="0"/>
          </a:p>
        </p:txBody>
      </p:sp>
      <p:sp>
        <p:nvSpPr>
          <p:cNvPr id="53" name="Line 66">
            <a:extLst>
              <a:ext uri="{FF2B5EF4-FFF2-40B4-BE49-F238E27FC236}">
                <a16:creationId xmlns:a16="http://schemas.microsoft.com/office/drawing/2014/main" id="{1476E22E-8D64-4D7C-8525-707B97F53F52}"/>
              </a:ext>
            </a:extLst>
          </p:cNvPr>
          <p:cNvSpPr>
            <a:spLocks noChangeShapeType="1"/>
          </p:cNvSpPr>
          <p:nvPr/>
        </p:nvSpPr>
        <p:spPr bwMode="auto">
          <a:xfrm>
            <a:off x="944370" y="1703908"/>
            <a:ext cx="1557338" cy="0"/>
          </a:xfrm>
          <a:prstGeom prst="line">
            <a:avLst/>
          </a:prstGeom>
          <a:noFill/>
          <a:ln w="9525">
            <a:noFill/>
            <a:round/>
            <a:headEnd/>
            <a:tailEnd/>
          </a:ln>
        </p:spPr>
        <p:txBody>
          <a:bodyPr wrap="none"/>
          <a:lstStyle/>
          <a:p>
            <a:endParaRPr lang="en-US"/>
          </a:p>
        </p:txBody>
      </p:sp>
      <p:sp>
        <p:nvSpPr>
          <p:cNvPr id="54" name="Rectangle 36">
            <a:extLst>
              <a:ext uri="{FF2B5EF4-FFF2-40B4-BE49-F238E27FC236}">
                <a16:creationId xmlns:a16="http://schemas.microsoft.com/office/drawing/2014/main" id="{30B4A3FD-9411-4A98-BFC6-FA1C6A06FBB1}"/>
              </a:ext>
            </a:extLst>
          </p:cNvPr>
          <p:cNvSpPr>
            <a:spLocks noChangeArrowheads="1"/>
          </p:cNvSpPr>
          <p:nvPr/>
        </p:nvSpPr>
        <p:spPr bwMode="auto">
          <a:xfrm>
            <a:off x="180234" y="901229"/>
            <a:ext cx="1285875"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JAN</a:t>
            </a:r>
            <a:r>
              <a:rPr lang="en-US" altLang="en-US" sz="900" dirty="0"/>
              <a:t>.</a:t>
            </a:r>
          </a:p>
          <a:p>
            <a:pPr marL="63500" defTabSz="973138">
              <a:spcBef>
                <a:spcPct val="20000"/>
              </a:spcBef>
            </a:pPr>
            <a:r>
              <a:rPr lang="en-US" altLang="en-US" sz="900" dirty="0"/>
              <a:t>Armenia</a:t>
            </a:r>
          </a:p>
          <a:p>
            <a:pPr marL="63500" defTabSz="973138">
              <a:spcBef>
                <a:spcPct val="20000"/>
              </a:spcBef>
            </a:pPr>
            <a:r>
              <a:rPr lang="en-US" altLang="en-US" sz="900" dirty="0"/>
              <a:t>Australia</a:t>
            </a:r>
          </a:p>
          <a:p>
            <a:pPr marL="63500" defTabSz="973138">
              <a:spcBef>
                <a:spcPct val="20000"/>
              </a:spcBef>
            </a:pPr>
            <a:r>
              <a:rPr lang="en-US" altLang="en-US" sz="900" dirty="0"/>
              <a:t>Azerbaijan</a:t>
            </a:r>
          </a:p>
          <a:p>
            <a:pPr marL="63500" defTabSz="973138">
              <a:spcBef>
                <a:spcPct val="20000"/>
              </a:spcBef>
            </a:pPr>
            <a:r>
              <a:rPr lang="en-US" altLang="en-US" sz="900" dirty="0"/>
              <a:t>Bahrain</a:t>
            </a:r>
          </a:p>
          <a:p>
            <a:pPr marL="63500" defTabSz="973138">
              <a:spcBef>
                <a:spcPct val="20000"/>
              </a:spcBef>
            </a:pPr>
            <a:r>
              <a:rPr lang="en-US" altLang="en-US" sz="900" dirty="0"/>
              <a:t>Belgium</a:t>
            </a:r>
          </a:p>
          <a:p>
            <a:pPr marL="63500" defTabSz="973138">
              <a:spcBef>
                <a:spcPct val="20000"/>
              </a:spcBef>
            </a:pPr>
            <a:r>
              <a:rPr lang="en-US" altLang="en-US" sz="900" dirty="0"/>
              <a:t>Benin</a:t>
            </a:r>
          </a:p>
          <a:p>
            <a:pPr marL="63500" defTabSz="973138">
              <a:spcBef>
                <a:spcPct val="20000"/>
              </a:spcBef>
            </a:pPr>
            <a:r>
              <a:rPr lang="en-US" altLang="en-US" sz="900" dirty="0"/>
              <a:t>Brunei Darussalam</a:t>
            </a:r>
          </a:p>
          <a:p>
            <a:pPr marL="63500" defTabSz="973138">
              <a:spcBef>
                <a:spcPct val="20000"/>
              </a:spcBef>
            </a:pPr>
            <a:r>
              <a:rPr lang="en-US" altLang="en-US" sz="900" dirty="0"/>
              <a:t>Canada</a:t>
            </a:r>
          </a:p>
          <a:p>
            <a:pPr marL="63500" defTabSz="973138">
              <a:spcBef>
                <a:spcPct val="20000"/>
              </a:spcBef>
            </a:pPr>
            <a:r>
              <a:rPr lang="en-US" altLang="en-US" sz="900" dirty="0"/>
              <a:t>Denmark</a:t>
            </a:r>
          </a:p>
          <a:p>
            <a:pPr marL="63500" defTabSz="973138">
              <a:spcBef>
                <a:spcPct val="20000"/>
              </a:spcBef>
            </a:pPr>
            <a:r>
              <a:rPr lang="en-US" altLang="en-US" sz="900" dirty="0"/>
              <a:t>Dominican Republic</a:t>
            </a:r>
          </a:p>
          <a:p>
            <a:pPr marL="63500" defTabSz="973138">
              <a:spcBef>
                <a:spcPct val="20000"/>
              </a:spcBef>
            </a:pPr>
            <a:r>
              <a:rPr lang="en-US" altLang="en-US" sz="900" dirty="0"/>
              <a:t>Estonia</a:t>
            </a:r>
          </a:p>
          <a:p>
            <a:pPr marL="63500" defTabSz="973138">
              <a:spcBef>
                <a:spcPct val="20000"/>
              </a:spcBef>
            </a:pPr>
            <a:r>
              <a:rPr lang="en-US" altLang="en-US" sz="900" dirty="0"/>
              <a:t>Finland</a:t>
            </a:r>
          </a:p>
          <a:p>
            <a:pPr marL="63500" defTabSz="973138">
              <a:spcBef>
                <a:spcPct val="20000"/>
              </a:spcBef>
            </a:pPr>
            <a:r>
              <a:rPr lang="en-US" altLang="en-US" sz="900" dirty="0"/>
              <a:t>Georgia</a:t>
            </a:r>
          </a:p>
          <a:p>
            <a:pPr marL="63500" defTabSz="973138">
              <a:spcBef>
                <a:spcPct val="20000"/>
              </a:spcBef>
            </a:pPr>
            <a:r>
              <a:rPr lang="en-US" altLang="en-US" sz="900" dirty="0"/>
              <a:t>Hungary</a:t>
            </a:r>
          </a:p>
          <a:p>
            <a:pPr marL="63500" defTabSz="973138">
              <a:spcBef>
                <a:spcPct val="20000"/>
              </a:spcBef>
            </a:pPr>
            <a:r>
              <a:rPr lang="en-US" altLang="en-US" sz="900" dirty="0"/>
              <a:t>Iceland</a:t>
            </a:r>
          </a:p>
          <a:p>
            <a:pPr marL="63500" defTabSz="973138">
              <a:spcBef>
                <a:spcPct val="20000"/>
              </a:spcBef>
            </a:pPr>
            <a:r>
              <a:rPr lang="en-US" altLang="en-US" sz="900" dirty="0"/>
              <a:t>India</a:t>
            </a:r>
          </a:p>
          <a:p>
            <a:pPr marL="63500" defTabSz="973138">
              <a:spcBef>
                <a:spcPct val="20000"/>
              </a:spcBef>
            </a:pPr>
            <a:r>
              <a:rPr lang="en-US" altLang="en-US" sz="900" dirty="0"/>
              <a:t>Kyrgyzstan</a:t>
            </a:r>
          </a:p>
          <a:p>
            <a:pPr marL="63500" defTabSz="973138">
              <a:spcBef>
                <a:spcPct val="20000"/>
              </a:spcBef>
            </a:pPr>
            <a:r>
              <a:rPr lang="en-US" altLang="en-US" sz="900" dirty="0"/>
              <a:t>Latvia</a:t>
            </a:r>
          </a:p>
          <a:p>
            <a:pPr marL="63500" defTabSz="973138">
              <a:spcBef>
                <a:spcPct val="20000"/>
              </a:spcBef>
            </a:pPr>
            <a:r>
              <a:rPr lang="en-US" altLang="en-US" sz="900" dirty="0"/>
              <a:t>Liberia</a:t>
            </a:r>
          </a:p>
          <a:p>
            <a:pPr marL="63500" defTabSz="973138">
              <a:spcBef>
                <a:spcPct val="20000"/>
              </a:spcBef>
            </a:pPr>
            <a:r>
              <a:rPr lang="en-US" altLang="en-US" sz="900" dirty="0"/>
              <a:t>Liechtenstein</a:t>
            </a:r>
          </a:p>
          <a:p>
            <a:pPr marL="63500" defTabSz="973138">
              <a:spcBef>
                <a:spcPct val="20000"/>
              </a:spcBef>
            </a:pPr>
            <a:r>
              <a:rPr lang="en-US" altLang="en-US" sz="900" dirty="0"/>
              <a:t>Luxembourg</a:t>
            </a:r>
          </a:p>
          <a:p>
            <a:pPr marL="63500" defTabSz="973138">
              <a:spcBef>
                <a:spcPct val="20000"/>
              </a:spcBef>
            </a:pPr>
            <a:r>
              <a:rPr lang="en-US" altLang="en-US" sz="900" dirty="0"/>
              <a:t>Marshall Islands</a:t>
            </a:r>
          </a:p>
          <a:p>
            <a:pPr marL="63500" defTabSz="973138">
              <a:spcBef>
                <a:spcPct val="20000"/>
              </a:spcBef>
            </a:pPr>
            <a:r>
              <a:rPr lang="en-US" altLang="en-US" sz="900" dirty="0"/>
              <a:t>Monaco</a:t>
            </a:r>
          </a:p>
          <a:p>
            <a:pPr marL="63500" defTabSz="973138">
              <a:spcBef>
                <a:spcPct val="20000"/>
              </a:spcBef>
            </a:pPr>
            <a:r>
              <a:rPr lang="en-US" altLang="en-US" sz="900" dirty="0"/>
              <a:t>Nepal</a:t>
            </a:r>
          </a:p>
          <a:p>
            <a:pPr marL="63500" defTabSz="973138">
              <a:spcBef>
                <a:spcPct val="20000"/>
              </a:spcBef>
            </a:pPr>
            <a:r>
              <a:rPr lang="en-US" altLang="en-US" sz="900" dirty="0"/>
              <a:t>New Zealand</a:t>
            </a:r>
          </a:p>
          <a:p>
            <a:pPr marL="63500" defTabSz="973138">
              <a:spcBef>
                <a:spcPct val="20000"/>
              </a:spcBef>
            </a:pPr>
            <a:r>
              <a:rPr lang="en-US" altLang="en-US" sz="900" dirty="0"/>
              <a:t>Norway</a:t>
            </a:r>
          </a:p>
          <a:p>
            <a:pPr marL="63500" defTabSz="973138">
              <a:spcBef>
                <a:spcPct val="20000"/>
              </a:spcBef>
            </a:pPr>
            <a:r>
              <a:rPr lang="en-US" altLang="en-US" sz="900" dirty="0"/>
              <a:t>Philippines</a:t>
            </a:r>
          </a:p>
          <a:p>
            <a:pPr marL="63500" defTabSz="973138">
              <a:spcBef>
                <a:spcPct val="20000"/>
              </a:spcBef>
            </a:pPr>
            <a:r>
              <a:rPr lang="en-US" altLang="en-US" sz="900" dirty="0"/>
              <a:t>Poland</a:t>
            </a:r>
          </a:p>
          <a:p>
            <a:pPr marL="63500" defTabSz="973138">
              <a:spcBef>
                <a:spcPct val="20000"/>
              </a:spcBef>
            </a:pPr>
            <a:r>
              <a:rPr lang="en-US" altLang="en-US" sz="900" dirty="0"/>
              <a:t>Russian Federation</a:t>
            </a:r>
          </a:p>
          <a:p>
            <a:pPr marL="63500" defTabSz="973138">
              <a:spcBef>
                <a:spcPct val="20000"/>
              </a:spcBef>
            </a:pPr>
            <a:r>
              <a:rPr lang="en-US" altLang="en-US" sz="900" dirty="0"/>
              <a:t>Rwanda</a:t>
            </a:r>
          </a:p>
          <a:p>
            <a:pPr marL="63500" defTabSz="973138">
              <a:spcBef>
                <a:spcPct val="20000"/>
              </a:spcBef>
            </a:pPr>
            <a:r>
              <a:rPr lang="en-US" altLang="en-US" sz="900" dirty="0"/>
              <a:t>Samoa</a:t>
            </a:r>
          </a:p>
          <a:p>
            <a:pPr marL="63500" defTabSz="973138">
              <a:spcBef>
                <a:spcPct val="20000"/>
              </a:spcBef>
            </a:pPr>
            <a:r>
              <a:rPr lang="en-US" altLang="en-US" sz="900" dirty="0"/>
              <a:t>Singapore</a:t>
            </a:r>
          </a:p>
          <a:p>
            <a:pPr marL="63500" defTabSz="973138">
              <a:spcBef>
                <a:spcPct val="20000"/>
              </a:spcBef>
            </a:pPr>
            <a:r>
              <a:rPr lang="en-US" altLang="en-US" sz="900" dirty="0"/>
              <a:t>South Sudan</a:t>
            </a:r>
          </a:p>
          <a:p>
            <a:pPr marL="63500" defTabSz="973138">
              <a:spcBef>
                <a:spcPct val="20000"/>
              </a:spcBef>
            </a:pPr>
            <a:r>
              <a:rPr lang="en-US" altLang="en-US" sz="900" dirty="0"/>
              <a:t>Switzerland</a:t>
            </a:r>
          </a:p>
          <a:p>
            <a:pPr marL="63500" defTabSz="973138">
              <a:spcBef>
                <a:spcPct val="20000"/>
              </a:spcBef>
            </a:pPr>
            <a:r>
              <a:rPr lang="en-US" altLang="en-US" sz="900" dirty="0"/>
              <a:t>Ukraine</a:t>
            </a:r>
          </a:p>
          <a:p>
            <a:pPr marL="63500" defTabSz="973138">
              <a:spcBef>
                <a:spcPct val="20000"/>
              </a:spcBef>
            </a:pPr>
            <a:endParaRPr lang="en-US" altLang="en-US" sz="900" dirty="0"/>
          </a:p>
          <a:p>
            <a:pPr marL="63500" defTabSz="973138">
              <a:spcBef>
                <a:spcPct val="20000"/>
              </a:spcBef>
            </a:pPr>
            <a:endParaRPr lang="en-US" altLang="en-US" sz="900" dirty="0"/>
          </a:p>
        </p:txBody>
      </p:sp>
      <p:sp>
        <p:nvSpPr>
          <p:cNvPr id="57" name="Rectangle 30">
            <a:extLst>
              <a:ext uri="{FF2B5EF4-FFF2-40B4-BE49-F238E27FC236}">
                <a16:creationId xmlns:a16="http://schemas.microsoft.com/office/drawing/2014/main" id="{664358DC-3644-4E36-B896-6296E7272CD5}"/>
              </a:ext>
            </a:extLst>
          </p:cNvPr>
          <p:cNvSpPr>
            <a:spLocks noChangeArrowheads="1"/>
          </p:cNvSpPr>
          <p:nvPr/>
        </p:nvSpPr>
        <p:spPr bwMode="auto">
          <a:xfrm>
            <a:off x="2266051" y="934850"/>
            <a:ext cx="999189"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MAR</a:t>
            </a:r>
            <a:r>
              <a:rPr lang="en-US" altLang="en-US" sz="900" dirty="0"/>
              <a:t>.</a:t>
            </a:r>
          </a:p>
          <a:p>
            <a:pPr defTabSz="973138">
              <a:spcBef>
                <a:spcPct val="20000"/>
              </a:spcBef>
            </a:pPr>
            <a:r>
              <a:rPr lang="en-US" altLang="en-US" sz="900" dirty="0"/>
              <a:t>Bosnia and </a:t>
            </a:r>
          </a:p>
          <a:p>
            <a:pPr defTabSz="973138">
              <a:spcBef>
                <a:spcPct val="20000"/>
              </a:spcBef>
            </a:pPr>
            <a:r>
              <a:rPr lang="en-US" altLang="en-US" sz="900" dirty="0"/>
              <a:t>  Herzegovina</a:t>
            </a:r>
          </a:p>
          <a:p>
            <a:pPr defTabSz="973138">
              <a:spcBef>
                <a:spcPct val="20000"/>
              </a:spcBef>
            </a:pPr>
            <a:r>
              <a:rPr lang="en-US" altLang="en-US" sz="900" dirty="0"/>
              <a:t>Fiji</a:t>
            </a:r>
          </a:p>
          <a:p>
            <a:pPr defTabSz="973138">
              <a:spcBef>
                <a:spcPct val="20000"/>
              </a:spcBef>
            </a:pPr>
            <a:r>
              <a:rPr lang="en-US" altLang="en-US" sz="900" dirty="0"/>
              <a:t>France</a:t>
            </a:r>
          </a:p>
          <a:p>
            <a:pPr defTabSz="973138">
              <a:spcBef>
                <a:spcPct val="20000"/>
              </a:spcBef>
            </a:pPr>
            <a:r>
              <a:rPr lang="en-US" altLang="en-US" sz="900" dirty="0"/>
              <a:t>Greece</a:t>
            </a:r>
          </a:p>
          <a:p>
            <a:pPr defTabSz="973138">
              <a:spcBef>
                <a:spcPct val="20000"/>
              </a:spcBef>
            </a:pPr>
            <a:r>
              <a:rPr lang="en-US" altLang="en-US" sz="900" dirty="0"/>
              <a:t>Malta</a:t>
            </a:r>
          </a:p>
          <a:p>
            <a:pPr defTabSz="973138">
              <a:spcBef>
                <a:spcPct val="20000"/>
              </a:spcBef>
            </a:pPr>
            <a:r>
              <a:rPr lang="en-US" altLang="en-US" sz="900" dirty="0"/>
              <a:t>Namibia</a:t>
            </a:r>
          </a:p>
          <a:p>
            <a:pPr defTabSz="973138">
              <a:spcBef>
                <a:spcPct val="20000"/>
              </a:spcBef>
            </a:pPr>
            <a:r>
              <a:rPr lang="en-US" altLang="en-US" sz="900" dirty="0"/>
              <a:t>Nicaragua</a:t>
            </a:r>
          </a:p>
          <a:p>
            <a:pPr defTabSz="973138">
              <a:spcBef>
                <a:spcPct val="20000"/>
              </a:spcBef>
            </a:pPr>
            <a:r>
              <a:rPr lang="en-US" altLang="en-US" sz="900" dirty="0"/>
              <a:t>Saint Lucia</a:t>
            </a:r>
          </a:p>
          <a:p>
            <a:pPr defTabSz="973138">
              <a:spcBef>
                <a:spcPct val="20000"/>
              </a:spcBef>
            </a:pPr>
            <a:r>
              <a:rPr lang="en-US" altLang="en-US" sz="900" dirty="0"/>
              <a:t>Slovakia</a:t>
            </a:r>
          </a:p>
          <a:p>
            <a:pPr defTabSz="973138">
              <a:spcBef>
                <a:spcPct val="20000"/>
              </a:spcBef>
            </a:pPr>
            <a:r>
              <a:rPr lang="en-US" altLang="en-US" sz="900" dirty="0"/>
              <a:t>South Africa</a:t>
            </a:r>
          </a:p>
          <a:p>
            <a:pPr defTabSz="973138">
              <a:spcBef>
                <a:spcPct val="20000"/>
              </a:spcBef>
            </a:pPr>
            <a:r>
              <a:rPr lang="en-US" altLang="en-US" sz="900" dirty="0"/>
              <a:t>Thailand</a:t>
            </a:r>
          </a:p>
          <a:p>
            <a:pPr defTabSz="973138">
              <a:spcBef>
                <a:spcPct val="20000"/>
              </a:spcBef>
            </a:pPr>
            <a:endParaRPr lang="en-US" altLang="en-US" sz="900" dirty="0"/>
          </a:p>
        </p:txBody>
      </p:sp>
      <p:sp>
        <p:nvSpPr>
          <p:cNvPr id="61" name="Rectangle 29">
            <a:extLst>
              <a:ext uri="{FF2B5EF4-FFF2-40B4-BE49-F238E27FC236}">
                <a16:creationId xmlns:a16="http://schemas.microsoft.com/office/drawing/2014/main" id="{85FB3F0E-ED69-4BD1-BE7B-21CDC57CF286}"/>
              </a:ext>
            </a:extLst>
          </p:cNvPr>
          <p:cNvSpPr>
            <a:spLocks noChangeArrowheads="1"/>
          </p:cNvSpPr>
          <p:nvPr/>
        </p:nvSpPr>
        <p:spPr bwMode="auto">
          <a:xfrm>
            <a:off x="7054423" y="929812"/>
            <a:ext cx="864176" cy="4656136"/>
          </a:xfrm>
          <a:prstGeom prst="rect">
            <a:avLst/>
          </a:prstGeom>
          <a:noFill/>
          <a:ln w="9525">
            <a:noFill/>
            <a:miter lim="800000"/>
            <a:headEnd/>
            <a:tailEnd/>
          </a:ln>
        </p:spPr>
        <p:txBody>
          <a:bodyPr lIns="45720" rIns="45720"/>
          <a:lstStyle/>
          <a:p>
            <a:pPr defTabSz="973138">
              <a:spcBef>
                <a:spcPct val="20000"/>
              </a:spcBef>
            </a:pPr>
            <a:r>
              <a:rPr lang="en-US" altLang="en-US" sz="900" u="sng" dirty="0"/>
              <a:t>APR</a:t>
            </a:r>
            <a:r>
              <a:rPr lang="en-US" altLang="en-US" sz="900" dirty="0"/>
              <a:t>.</a:t>
            </a:r>
          </a:p>
          <a:p>
            <a:pPr defTabSz="973138">
              <a:spcBef>
                <a:spcPct val="20000"/>
              </a:spcBef>
            </a:pPr>
            <a:r>
              <a:rPr lang="en-US" sz="900" dirty="0"/>
              <a:t>Bosnia and </a:t>
            </a:r>
          </a:p>
          <a:p>
            <a:pPr defTabSz="973138">
              <a:spcBef>
                <a:spcPct val="20000"/>
              </a:spcBef>
            </a:pPr>
            <a:r>
              <a:rPr lang="en-US" sz="900" dirty="0"/>
              <a:t>   Herzegovina</a:t>
            </a:r>
          </a:p>
          <a:p>
            <a:pPr defTabSz="973138">
              <a:spcBef>
                <a:spcPct val="20000"/>
              </a:spcBef>
            </a:pPr>
            <a:r>
              <a:rPr lang="en-US" sz="900" dirty="0"/>
              <a:t>Colombia</a:t>
            </a:r>
          </a:p>
          <a:p>
            <a:pPr defTabSz="973138">
              <a:spcBef>
                <a:spcPct val="20000"/>
              </a:spcBef>
            </a:pPr>
            <a:r>
              <a:rPr lang="en-US" altLang="en-US" sz="900" dirty="0"/>
              <a:t>Fiji </a:t>
            </a:r>
          </a:p>
          <a:p>
            <a:pPr defTabSz="973138">
              <a:spcBef>
                <a:spcPct val="20000"/>
              </a:spcBef>
            </a:pPr>
            <a:r>
              <a:rPr lang="fr-FR" altLang="en-US" sz="900" dirty="0" err="1"/>
              <a:t>Jamaica</a:t>
            </a:r>
            <a:endParaRPr lang="fr-FR" altLang="en-US" sz="900" dirty="0"/>
          </a:p>
          <a:p>
            <a:pPr defTabSz="973138">
              <a:spcBef>
                <a:spcPct val="20000"/>
              </a:spcBef>
            </a:pPr>
            <a:r>
              <a:rPr lang="fr-FR" altLang="en-US" sz="900" dirty="0"/>
              <a:t>Maldives</a:t>
            </a:r>
          </a:p>
          <a:p>
            <a:pPr defTabSz="973138">
              <a:spcBef>
                <a:spcPct val="20000"/>
              </a:spcBef>
            </a:pPr>
            <a:r>
              <a:rPr lang="fr-FR" altLang="en-US" sz="900" dirty="0"/>
              <a:t>Mauritius</a:t>
            </a:r>
          </a:p>
          <a:p>
            <a:pPr defTabSz="973138">
              <a:spcBef>
                <a:spcPct val="20000"/>
              </a:spcBef>
            </a:pPr>
            <a:r>
              <a:rPr lang="fr-FR" altLang="en-US" sz="900" dirty="0"/>
              <a:t>Palau</a:t>
            </a:r>
          </a:p>
          <a:p>
            <a:pPr defTabSz="973138">
              <a:spcBef>
                <a:spcPct val="20000"/>
              </a:spcBef>
            </a:pPr>
            <a:r>
              <a:rPr lang="fr-FR" altLang="en-US" sz="900" dirty="0"/>
              <a:t>Portugal</a:t>
            </a:r>
          </a:p>
          <a:p>
            <a:pPr defTabSz="973138">
              <a:spcBef>
                <a:spcPct val="20000"/>
              </a:spcBef>
            </a:pPr>
            <a:r>
              <a:rPr lang="fr-FR" altLang="en-US" sz="900" dirty="0"/>
              <a:t>Spain</a:t>
            </a:r>
          </a:p>
          <a:p>
            <a:pPr defTabSz="973138">
              <a:spcBef>
                <a:spcPct val="20000"/>
              </a:spcBef>
            </a:pPr>
            <a:r>
              <a:rPr lang="fr-FR" altLang="en-US" sz="900" dirty="0"/>
              <a:t>United </a:t>
            </a:r>
            <a:r>
              <a:rPr lang="fr-FR" altLang="en-US" sz="900" dirty="0" err="1"/>
              <a:t>Kingdom</a:t>
            </a:r>
            <a:endParaRPr lang="en-US" altLang="en-US"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6"/>
          <p:cNvSpPr txBox="1">
            <a:spLocks noGrp="1" noChangeArrowheads="1"/>
          </p:cNvSpPr>
          <p:nvPr/>
        </p:nvSpPr>
        <p:spPr bwMode="auto">
          <a:xfrm>
            <a:off x="6477000" y="6472223"/>
            <a:ext cx="2133600" cy="495322"/>
          </a:xfrm>
          <a:prstGeom prst="rect">
            <a:avLst/>
          </a:prstGeom>
          <a:noFill/>
          <a:ln w="9525">
            <a:noFill/>
            <a:miter lim="800000"/>
            <a:headEnd/>
            <a:tailEnd/>
          </a:ln>
        </p:spPr>
        <p:txBody>
          <a:bodyPr/>
          <a:lstStyle/>
          <a:p>
            <a:pPr algn="r"/>
            <a:r>
              <a:rPr lang="en-GB" altLang="en-US" sz="1400" dirty="0"/>
              <a:t>7</a:t>
            </a:r>
          </a:p>
        </p:txBody>
      </p:sp>
      <p:sp>
        <p:nvSpPr>
          <p:cNvPr id="50178" name="Text Box 26"/>
          <p:cNvSpPr txBox="1">
            <a:spLocks noChangeArrowheads="1"/>
          </p:cNvSpPr>
          <p:nvPr/>
        </p:nvSpPr>
        <p:spPr bwMode="auto">
          <a:xfrm>
            <a:off x="111394" y="282377"/>
            <a:ext cx="7280006" cy="861774"/>
          </a:xfrm>
          <a:prstGeom prst="rect">
            <a:avLst/>
          </a:prstGeom>
          <a:noFill/>
          <a:ln w="9525">
            <a:noFill/>
            <a:miter lim="800000"/>
            <a:headEnd/>
            <a:tailEnd/>
          </a:ln>
        </p:spPr>
        <p:txBody>
          <a:bodyPr wrap="none">
            <a:spAutoFit/>
          </a:bodyPr>
          <a:lstStyle/>
          <a:p>
            <a:r>
              <a:rPr lang="en-GB" altLang="ja-JP" sz="3000" dirty="0">
                <a:ea typeface="ＭＳ Ｐゴシック" pitchFamily="34" charset="-128"/>
              </a:rPr>
              <a:t>Chart 7 - </a:t>
            </a:r>
            <a:r>
              <a:rPr lang="en-GB" altLang="en-US" sz="3000" dirty="0">
                <a:solidFill>
                  <a:srgbClr val="CC0000"/>
                </a:solidFill>
              </a:rPr>
              <a:t>Unpaid Regular Budget Assessments</a:t>
            </a:r>
            <a:br>
              <a:rPr lang="en-GB" altLang="en-US" sz="3600" dirty="0"/>
            </a:br>
            <a:r>
              <a:rPr lang="en-GB" altLang="en-US" sz="2000" dirty="0"/>
              <a:t> Actual (US$ millions)</a:t>
            </a:r>
          </a:p>
        </p:txBody>
      </p:sp>
      <p:pic>
        <p:nvPicPr>
          <p:cNvPr id="50179" name="Picture 9"/>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50180"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50181"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50182" name="Line 15"/>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0183" name="Line 16"/>
          <p:cNvSpPr>
            <a:spLocks noChangeShapeType="1"/>
          </p:cNvSpPr>
          <p:nvPr/>
        </p:nvSpPr>
        <p:spPr bwMode="auto">
          <a:xfrm>
            <a:off x="12700" y="1505779"/>
            <a:ext cx="0" cy="8004405"/>
          </a:xfrm>
          <a:prstGeom prst="line">
            <a:avLst/>
          </a:prstGeom>
          <a:noFill/>
          <a:ln w="9525">
            <a:noFill/>
            <a:round/>
            <a:headEnd/>
            <a:tailEnd/>
          </a:ln>
        </p:spPr>
        <p:txBody>
          <a:bodyPr wrap="none"/>
          <a:lstStyle/>
          <a:p>
            <a:endParaRPr lang="en-US"/>
          </a:p>
        </p:txBody>
      </p:sp>
      <p:sp>
        <p:nvSpPr>
          <p:cNvPr id="50184" name="Line 17"/>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0185" name="Line 19"/>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0186" name="Line 21"/>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0187" name="Line 23"/>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0188" name="Line 24"/>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50189" name="Line 25"/>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grpSp>
        <p:nvGrpSpPr>
          <p:cNvPr id="50190" name="Group 119"/>
          <p:cNvGrpSpPr>
            <a:grpSpLocks/>
          </p:cNvGrpSpPr>
          <p:nvPr/>
        </p:nvGrpSpPr>
        <p:grpSpPr bwMode="auto">
          <a:xfrm>
            <a:off x="7658101" y="2190975"/>
            <a:ext cx="1162050" cy="630710"/>
            <a:chOff x="4824" y="1327"/>
            <a:chExt cx="732" cy="382"/>
          </a:xfrm>
        </p:grpSpPr>
        <p:grpSp>
          <p:nvGrpSpPr>
            <p:cNvPr id="50226" name="Group 120"/>
            <p:cNvGrpSpPr>
              <a:grpSpLocks/>
            </p:cNvGrpSpPr>
            <p:nvPr/>
          </p:nvGrpSpPr>
          <p:grpSpPr bwMode="auto">
            <a:xfrm>
              <a:off x="4830" y="1327"/>
              <a:ext cx="726" cy="382"/>
              <a:chOff x="4830" y="1327"/>
              <a:chExt cx="726" cy="382"/>
            </a:xfrm>
          </p:grpSpPr>
          <p:sp>
            <p:nvSpPr>
              <p:cNvPr id="50228" name="Text Box 121"/>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50229" name="Text Box 122"/>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50230" name="Text Box 123"/>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50227" name="Rectangle 125"/>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graphicFrame>
        <p:nvGraphicFramePr>
          <p:cNvPr id="25" name="Group 24"/>
          <p:cNvGraphicFramePr>
            <a:graphicFrameLocks noGrp="1"/>
          </p:cNvGraphicFramePr>
          <p:nvPr>
            <p:extLst>
              <p:ext uri="{D42A27DB-BD31-4B8C-83A1-F6EECF244321}">
                <p14:modId xmlns:p14="http://schemas.microsoft.com/office/powerpoint/2010/main" val="378533854"/>
              </p:ext>
            </p:extLst>
          </p:nvPr>
        </p:nvGraphicFramePr>
        <p:xfrm>
          <a:off x="914400" y="1585119"/>
          <a:ext cx="5611020" cy="4185337"/>
        </p:xfrm>
        <a:graphic>
          <a:graphicData uri="http://schemas.openxmlformats.org/drawingml/2006/table">
            <a:tbl>
              <a:tblPr/>
              <a:tblGrid>
                <a:gridCol w="1536012">
                  <a:extLst>
                    <a:ext uri="{9D8B030D-6E8A-4147-A177-3AD203B41FA5}">
                      <a16:colId xmlns:a16="http://schemas.microsoft.com/office/drawing/2014/main" val="20000"/>
                    </a:ext>
                  </a:extLst>
                </a:gridCol>
                <a:gridCol w="666922">
                  <a:extLst>
                    <a:ext uri="{9D8B030D-6E8A-4147-A177-3AD203B41FA5}">
                      <a16:colId xmlns:a16="http://schemas.microsoft.com/office/drawing/2014/main" val="20001"/>
                    </a:ext>
                  </a:extLst>
                </a:gridCol>
                <a:gridCol w="474758">
                  <a:extLst>
                    <a:ext uri="{9D8B030D-6E8A-4147-A177-3AD203B41FA5}">
                      <a16:colId xmlns:a16="http://schemas.microsoft.com/office/drawing/2014/main" val="20002"/>
                    </a:ext>
                  </a:extLst>
                </a:gridCol>
                <a:gridCol w="476172">
                  <a:extLst>
                    <a:ext uri="{9D8B030D-6E8A-4147-A177-3AD203B41FA5}">
                      <a16:colId xmlns:a16="http://schemas.microsoft.com/office/drawing/2014/main" val="20003"/>
                    </a:ext>
                  </a:extLst>
                </a:gridCol>
                <a:gridCol w="782786">
                  <a:extLst>
                    <a:ext uri="{9D8B030D-6E8A-4147-A177-3AD203B41FA5}">
                      <a16:colId xmlns:a16="http://schemas.microsoft.com/office/drawing/2014/main" val="20004"/>
                    </a:ext>
                  </a:extLst>
                </a:gridCol>
                <a:gridCol w="490300">
                  <a:extLst>
                    <a:ext uri="{9D8B030D-6E8A-4147-A177-3AD203B41FA5}">
                      <a16:colId xmlns:a16="http://schemas.microsoft.com/office/drawing/2014/main" val="20005"/>
                    </a:ext>
                  </a:extLst>
                </a:gridCol>
                <a:gridCol w="1184070">
                  <a:extLst>
                    <a:ext uri="{9D8B030D-6E8A-4147-A177-3AD203B41FA5}">
                      <a16:colId xmlns:a16="http://schemas.microsoft.com/office/drawing/2014/main" val="20006"/>
                    </a:ext>
                  </a:extLst>
                </a:gridCol>
              </a:tblGrid>
              <a:tr h="762000">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GB" altLang="en-US" sz="1700" b="1" i="0" u="none" strike="noStrike" cap="none" normalizeH="0" baseline="0" dirty="0">
                          <a:ln>
                            <a:noFill/>
                          </a:ln>
                          <a:solidFill>
                            <a:schemeClr val="tx1"/>
                          </a:solidFill>
                          <a:effectLst/>
                          <a:latin typeface="Calibri" pitchFamily="34" charset="0"/>
                          <a:cs typeface="Arial" charset="0"/>
                        </a:rPr>
                        <a:t>30 Apr 2019</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United States</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1,055</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9391">
                <a:tc gridSpan="4">
                  <a:txBody>
                    <a:bodyPr/>
                    <a:lstStyle/>
                    <a:p>
                      <a:pPr marL="0" marR="0" lvl="0" indent="0" algn="l" defTabSz="973138" rtl="0" eaLnBrk="1" fontAlgn="base" latinLnBrk="0" hangingPunct="1">
                        <a:lnSpc>
                          <a:spcPct val="100000"/>
                        </a:lnSpc>
                        <a:spcBef>
                          <a:spcPct val="20000"/>
                        </a:spcBef>
                        <a:spcAft>
                          <a:spcPct val="0"/>
                        </a:spcAft>
                        <a:buClrTx/>
                        <a:buSzTx/>
                        <a:buFontTx/>
                        <a:buNone/>
                        <a:tabLst/>
                        <a:defRPr/>
                      </a:pPr>
                      <a:r>
                        <a:rPr kumimoji="0" lang="en-GB" altLang="en-US" sz="1700" b="0" i="0" u="none" strike="noStrike" cap="none" normalizeH="0" baseline="0" dirty="0">
                          <a:ln>
                            <a:noFill/>
                          </a:ln>
                          <a:solidFill>
                            <a:schemeClr val="tx1"/>
                          </a:solidFill>
                          <a:effectLst/>
                          <a:latin typeface="Calibri" pitchFamily="34" charset="0"/>
                          <a:cs typeface="Arial" charset="0"/>
                        </a:rPr>
                        <a:t>Brazil</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143</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210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Japan</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136</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455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China</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135</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44446">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Argentina</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52</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Other Member States</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186</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141530">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gridSpan="3">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gridSpan="2">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700" b="1" i="0" u="none" strike="noStrike" cap="none" normalizeH="0" baseline="0" dirty="0">
                          <a:ln>
                            <a:noFill/>
                          </a:ln>
                          <a:solidFill>
                            <a:schemeClr val="tx1"/>
                          </a:solidFill>
                          <a:effectLst/>
                          <a:latin typeface="Calibri" pitchFamily="34" charset="0"/>
                          <a:cs typeface="Arial" charset="0"/>
                        </a:rPr>
                        <a:t>1,707</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7"/>
                  </a:ext>
                </a:extLst>
              </a:tr>
            </a:tbl>
          </a:graphicData>
        </a:graphic>
      </p:graphicFrame>
      <p:sp>
        <p:nvSpPr>
          <p:cNvPr id="22" name="Text Box 181">
            <a:extLst>
              <a:ext uri="{FF2B5EF4-FFF2-40B4-BE49-F238E27FC236}">
                <a16:creationId xmlns:a16="http://schemas.microsoft.com/office/drawing/2014/main" id="{0D945604-62B8-4EE9-A855-3E03CEC4688D}"/>
              </a:ext>
            </a:extLst>
          </p:cNvPr>
          <p:cNvSpPr txBox="1">
            <a:spLocks noChangeArrowheads="1"/>
          </p:cNvSpPr>
          <p:nvPr/>
        </p:nvSpPr>
        <p:spPr bwMode="auto">
          <a:xfrm>
            <a:off x="541787" y="6262050"/>
            <a:ext cx="769885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US" altLang="ja-JP" sz="1300" dirty="0">
                <a:latin typeface="Calibri" pitchFamily="34" charset="0"/>
                <a:ea typeface="ＭＳ Ｐゴシック" pitchFamily="34" charset="-128"/>
              </a:rPr>
              <a:t>Full payment received subsequent to 30 April 2019.</a:t>
            </a:r>
          </a:p>
        </p:txBody>
      </p:sp>
      <p:sp>
        <p:nvSpPr>
          <p:cNvPr id="23" name="TextBox 22">
            <a:extLst>
              <a:ext uri="{FF2B5EF4-FFF2-40B4-BE49-F238E27FC236}">
                <a16:creationId xmlns:a16="http://schemas.microsoft.com/office/drawing/2014/main" id="{2B7C467C-5FF6-422C-B7E8-03B79D504D4F}"/>
              </a:ext>
            </a:extLst>
          </p:cNvPr>
          <p:cNvSpPr txBox="1"/>
          <p:nvPr/>
        </p:nvSpPr>
        <p:spPr>
          <a:xfrm flipH="1" flipV="1">
            <a:off x="6115050" y="3922925"/>
            <a:ext cx="533400" cy="353943"/>
          </a:xfrm>
          <a:prstGeom prst="rect">
            <a:avLst/>
          </a:prstGeom>
          <a:noFill/>
        </p:spPr>
        <p:txBody>
          <a:bodyPr wrap="square" rtlCol="0">
            <a:spAutoFit/>
          </a:bodyPr>
          <a:lstStyle/>
          <a:p>
            <a:r>
              <a:rPr lang="en-US" sz="17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sldNum" sz="quarter" idx="12"/>
          </p:nvPr>
        </p:nvSpPr>
        <p:spPr>
          <a:noFill/>
        </p:spPr>
        <p:txBody>
          <a:bodyPr/>
          <a:lstStyle/>
          <a:p>
            <a:r>
              <a:rPr lang="en-GB" altLang="en-US" dirty="0">
                <a:latin typeface="Calibri" pitchFamily="34" charset="0"/>
              </a:rPr>
              <a:t>8</a:t>
            </a:r>
          </a:p>
        </p:txBody>
      </p:sp>
      <p:sp>
        <p:nvSpPr>
          <p:cNvPr id="30722" name="Text Box 2"/>
          <p:cNvSpPr txBox="1">
            <a:spLocks noChangeArrowheads="1"/>
          </p:cNvSpPr>
          <p:nvPr/>
        </p:nvSpPr>
        <p:spPr bwMode="auto">
          <a:xfrm>
            <a:off x="152400" y="264828"/>
            <a:ext cx="7284045"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8 -</a:t>
            </a:r>
            <a:r>
              <a:rPr lang="en-GB" altLang="ja-JP" sz="3200" dirty="0">
                <a:solidFill>
                  <a:srgbClr val="0066CC"/>
                </a:solidFill>
                <a:ea typeface="ＭＳ Ｐゴシック" pitchFamily="34" charset="-128"/>
              </a:rPr>
              <a:t> Peacekeeping: Assessment Status</a:t>
            </a:r>
            <a:br>
              <a:rPr lang="en-GB" altLang="en-US" sz="3600" dirty="0"/>
            </a:br>
            <a:r>
              <a:rPr lang="en-GB" altLang="en-US" sz="2000" dirty="0"/>
              <a:t>Actual (US$ millions)</a:t>
            </a:r>
          </a:p>
        </p:txBody>
      </p:sp>
      <p:sp>
        <p:nvSpPr>
          <p:cNvPr id="3072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30724"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0725" name="Rectangle 48"/>
          <p:cNvSpPr>
            <a:spLocks/>
          </p:cNvSpPr>
          <p:nvPr/>
        </p:nvSpPr>
        <p:spPr bwMode="auto">
          <a:xfrm>
            <a:off x="7592086" y="202075"/>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0726"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30727"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0728"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0729"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0730"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0731"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0732"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0733"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0734"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0735"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0736"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0737"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30738"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grpSp>
        <p:nvGrpSpPr>
          <p:cNvPr id="30740" name="Group 58"/>
          <p:cNvGrpSpPr>
            <a:grpSpLocks/>
          </p:cNvGrpSpPr>
          <p:nvPr/>
        </p:nvGrpSpPr>
        <p:grpSpPr bwMode="auto">
          <a:xfrm>
            <a:off x="7709846" y="2171671"/>
            <a:ext cx="1152525" cy="630710"/>
            <a:chOff x="4830" y="1327"/>
            <a:chExt cx="726" cy="382"/>
          </a:xfrm>
        </p:grpSpPr>
        <p:sp>
          <p:nvSpPr>
            <p:cNvPr id="30767" name="Text Box 59"/>
            <p:cNvSpPr txBox="1">
              <a:spLocks noChangeArrowheads="1"/>
            </p:cNvSpPr>
            <p:nvPr/>
          </p:nvSpPr>
          <p:spPr bwMode="auto">
            <a:xfrm>
              <a:off x="4830" y="1327"/>
              <a:ext cx="726" cy="173"/>
            </a:xfrm>
            <a:prstGeom prst="rect">
              <a:avLst/>
            </a:prstGeom>
            <a:noFill/>
            <a:ln w="9525">
              <a:noFill/>
              <a:miter lim="800000"/>
              <a:headEnd/>
              <a:tailEnd/>
            </a:ln>
          </p:spPr>
          <p:txBody>
            <a:bodyPr wrap="square">
              <a:spAutoFit/>
            </a:bodyPr>
            <a:lstStyle/>
            <a:p>
              <a:r>
                <a:rPr lang="en-US" altLang="en-US" sz="1200" b="1" dirty="0">
                  <a:solidFill>
                    <a:srgbClr val="B2B2B2"/>
                  </a:solidFill>
                </a:rPr>
                <a:t>Regular budget</a:t>
              </a:r>
            </a:p>
          </p:txBody>
        </p:sp>
        <p:sp>
          <p:nvSpPr>
            <p:cNvPr id="30768"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dirty="0">
                  <a:solidFill>
                    <a:srgbClr val="0066CC"/>
                  </a:solidFill>
                </a:rPr>
                <a:t>Peacekeeping</a:t>
              </a:r>
            </a:p>
          </p:txBody>
        </p:sp>
        <p:sp>
          <p:nvSpPr>
            <p:cNvPr id="30769"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0741" name="Rectangle 63"/>
          <p:cNvSpPr>
            <a:spLocks noChangeArrowheads="1"/>
          </p:cNvSpPr>
          <p:nvPr/>
        </p:nvSpPr>
        <p:spPr bwMode="auto">
          <a:xfrm flipH="1">
            <a:off x="7658100" y="2456797"/>
            <a:ext cx="76200" cy="79252"/>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aphicFrame>
        <p:nvGraphicFramePr>
          <p:cNvPr id="30775" name="Group 55"/>
          <p:cNvGraphicFramePr>
            <a:graphicFrameLocks noGrp="1"/>
          </p:cNvGraphicFramePr>
          <p:nvPr>
            <p:extLst>
              <p:ext uri="{D42A27DB-BD31-4B8C-83A1-F6EECF244321}">
                <p14:modId xmlns:p14="http://schemas.microsoft.com/office/powerpoint/2010/main" val="3021716710"/>
              </p:ext>
            </p:extLst>
          </p:nvPr>
        </p:nvGraphicFramePr>
        <p:xfrm>
          <a:off x="80036" y="1892769"/>
          <a:ext cx="7416800" cy="3181944"/>
        </p:xfrm>
        <a:graphic>
          <a:graphicData uri="http://schemas.openxmlformats.org/drawingml/2006/table">
            <a:tbl>
              <a:tblPr/>
              <a:tblGrid>
                <a:gridCol w="1854200">
                  <a:extLst>
                    <a:ext uri="{9D8B030D-6E8A-4147-A177-3AD203B41FA5}">
                      <a16:colId xmlns:a16="http://schemas.microsoft.com/office/drawing/2014/main" val="20000"/>
                    </a:ext>
                  </a:extLst>
                </a:gridCol>
                <a:gridCol w="463550">
                  <a:extLst>
                    <a:ext uri="{9D8B030D-6E8A-4147-A177-3AD203B41FA5}">
                      <a16:colId xmlns:a16="http://schemas.microsoft.com/office/drawing/2014/main" val="20001"/>
                    </a:ext>
                  </a:extLst>
                </a:gridCol>
                <a:gridCol w="1158875">
                  <a:extLst>
                    <a:ext uri="{9D8B030D-6E8A-4147-A177-3AD203B41FA5}">
                      <a16:colId xmlns:a16="http://schemas.microsoft.com/office/drawing/2014/main" val="20002"/>
                    </a:ext>
                  </a:extLst>
                </a:gridCol>
                <a:gridCol w="1236133">
                  <a:extLst>
                    <a:ext uri="{9D8B030D-6E8A-4147-A177-3AD203B41FA5}">
                      <a16:colId xmlns:a16="http://schemas.microsoft.com/office/drawing/2014/main" val="20003"/>
                    </a:ext>
                  </a:extLst>
                </a:gridCol>
                <a:gridCol w="1390650">
                  <a:extLst>
                    <a:ext uri="{9D8B030D-6E8A-4147-A177-3AD203B41FA5}">
                      <a16:colId xmlns:a16="http://schemas.microsoft.com/office/drawing/2014/main" val="20004"/>
                    </a:ext>
                  </a:extLst>
                </a:gridCol>
                <a:gridCol w="1313392">
                  <a:extLst>
                    <a:ext uri="{9D8B030D-6E8A-4147-A177-3AD203B41FA5}">
                      <a16:colId xmlns:a16="http://schemas.microsoft.com/office/drawing/2014/main" val="20005"/>
                    </a:ext>
                  </a:extLst>
                </a:gridCol>
              </a:tblGrid>
              <a:tr h="506880">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    31 Dec 2017</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30 Apr 2018</a:t>
                      </a:r>
                    </a:p>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 31 Dec  2018</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30 Apr 2019</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5477">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Prior-years balance*</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1,802</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1,930</a:t>
                      </a:r>
                    </a:p>
                  </a:txBody>
                  <a:tcPr marL="91429" marR="91429" marT="45715" marB="45715"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1,930</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1,472</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1459">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Assessments</a:t>
                      </a:r>
                      <a:r>
                        <a:rPr kumimoji="0" lang="en-US" altLang="en-US" sz="1500" b="1" i="0" u="none" strike="noStrike" cap="none" normalizeH="0" baseline="0" dirty="0">
                          <a:ln>
                            <a:noFill/>
                          </a:ln>
                          <a:solidFill>
                            <a:schemeClr val="tx1"/>
                          </a:solidFill>
                          <a:effectLst/>
                          <a:latin typeface="Calibri" pitchFamily="34" charset="0"/>
                          <a:cs typeface="Arial" charset="0"/>
                        </a:rPr>
                        <a:t>    </a:t>
                      </a: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6,866</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1,457</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 4,982</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3,327</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711613">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8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Payments/credits</a:t>
                      </a:r>
                      <a:r>
                        <a:rPr kumimoji="0" lang="en-US" altLang="en-US" sz="1500" b="1" i="0" u="none" strike="noStrike" cap="none" normalizeH="0" baseline="0" dirty="0">
                          <a:ln>
                            <a:noFill/>
                          </a:ln>
                          <a:solidFill>
                            <a:schemeClr val="tx1"/>
                          </a:solidFill>
                          <a:effectLst/>
                          <a:latin typeface="Calibri" pitchFamily="34" charset="0"/>
                          <a:cs typeface="Arial" charset="0"/>
                        </a:rPr>
                        <a:t> </a:t>
                      </a:r>
                      <a:r>
                        <a:rPr kumimoji="0" lang="en-US" altLang="en-US" sz="1500" b="0" i="0" u="none" strike="noStrike" cap="none" normalizeH="0" baseline="0" dirty="0">
                          <a:ln>
                            <a:noFill/>
                          </a:ln>
                          <a:solidFill>
                            <a:schemeClr val="tx1"/>
                          </a:solidFill>
                          <a:effectLst/>
                          <a:latin typeface="Calibri" pitchFamily="34" charset="0"/>
                          <a:cs typeface="Arial" charset="0"/>
                        </a:rPr>
                        <a:t>received</a:t>
                      </a:r>
                      <a:r>
                        <a:rPr kumimoji="0" lang="en-US" altLang="en-US" sz="1500" b="1" i="0" u="none" strike="noStrike" cap="none" normalizeH="0" baseline="0" dirty="0">
                          <a:ln>
                            <a:noFill/>
                          </a:ln>
                          <a:solidFill>
                            <a:schemeClr val="tx1"/>
                          </a:solidFill>
                          <a:effectLst/>
                          <a:latin typeface="Calibri" pitchFamily="34" charset="0"/>
                          <a:cs typeface="Arial" charset="0"/>
                        </a:rPr>
                        <a:t> </a:t>
                      </a: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a:noFill/>
                    </a:lnT>
                    <a:lnB>
                      <a:noFill/>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6,738</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1,117</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 5,440 </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2,737</a:t>
                      </a:r>
                    </a:p>
                  </a:txBody>
                  <a:tcPr marL="91429" marR="91429" marT="47546" marB="47546"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665383">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8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Unpaid</a:t>
                      </a:r>
                      <a:r>
                        <a:rPr kumimoji="0" lang="en-US" altLang="en-US" sz="1500" b="1" i="0" u="none" strike="noStrike" cap="none" normalizeH="0" baseline="0" dirty="0">
                          <a:ln>
                            <a:noFill/>
                          </a:ln>
                          <a:solidFill>
                            <a:schemeClr val="tx1"/>
                          </a:solidFill>
                          <a:effectLst/>
                          <a:latin typeface="Calibri" pitchFamily="34" charset="0"/>
                          <a:cs typeface="Arial" charset="0"/>
                        </a:rPr>
                        <a:t> </a:t>
                      </a:r>
                      <a:r>
                        <a:rPr kumimoji="0" lang="en-US" altLang="en-US" sz="1500" b="0" i="0" u="none" strike="noStrike" cap="none" normalizeH="0" baseline="0" dirty="0">
                          <a:ln>
                            <a:noFill/>
                          </a:ln>
                          <a:solidFill>
                            <a:schemeClr val="tx1"/>
                          </a:solidFill>
                          <a:effectLst/>
                          <a:latin typeface="Calibri" pitchFamily="34" charset="0"/>
                          <a:cs typeface="Arial" charset="0"/>
                        </a:rPr>
                        <a:t>assessments</a:t>
                      </a:r>
                      <a:r>
                        <a:rPr kumimoji="0" lang="en-US" altLang="en-US" sz="1500" b="1" i="0" u="none" strike="noStrike" cap="none" normalizeH="0" baseline="0" dirty="0">
                          <a:ln>
                            <a:noFill/>
                          </a:ln>
                          <a:solidFill>
                            <a:schemeClr val="tx1"/>
                          </a:solidFill>
                          <a:effectLst/>
                          <a:latin typeface="Calibri" pitchFamily="34" charset="0"/>
                          <a:cs typeface="Arial" charset="0"/>
                        </a:rPr>
                        <a:t> </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dirty="0"/>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1,930</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2,270</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1,472</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600" b="0" i="0" u="none" strike="noStrike" cap="none" normalizeH="0" baseline="0" dirty="0">
                          <a:ln>
                            <a:noFill/>
                          </a:ln>
                          <a:solidFill>
                            <a:schemeClr val="tx1"/>
                          </a:solidFill>
                          <a:effectLst/>
                          <a:latin typeface="Calibri" pitchFamily="34" charset="0"/>
                          <a:cs typeface="Arial" charset="0"/>
                        </a:rPr>
                        <a:t>2,062</a:t>
                      </a: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 name="Text Box 97"/>
          <p:cNvSpPr txBox="1">
            <a:spLocks noChangeArrowheads="1"/>
          </p:cNvSpPr>
          <p:nvPr/>
        </p:nvSpPr>
        <p:spPr bwMode="auto">
          <a:xfrm>
            <a:off x="55821" y="5461702"/>
            <a:ext cx="7635949"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500">
                <a:solidFill>
                  <a:schemeClr val="tx1"/>
                </a:solidFill>
                <a:latin typeface="Calibri" pitchFamily="34" charset="0"/>
                <a:cs typeface="Arial" charset="0"/>
              </a:defRPr>
            </a:lvl1pPr>
            <a:lvl2pPr marL="37931725" indent="-37474525" eaLnBrk="0" hangingPunct="0">
              <a:defRPr sz="1500">
                <a:solidFill>
                  <a:schemeClr val="tx1"/>
                </a:solidFill>
                <a:latin typeface="Calibri" pitchFamily="34" charset="0"/>
                <a:cs typeface="Arial" charset="0"/>
              </a:defRPr>
            </a:lvl2pPr>
            <a:lvl3pPr eaLnBrk="0" hangingPunct="0">
              <a:defRPr sz="1500">
                <a:solidFill>
                  <a:schemeClr val="tx1"/>
                </a:solidFill>
                <a:latin typeface="Calibri" pitchFamily="34" charset="0"/>
                <a:cs typeface="Arial" charset="0"/>
              </a:defRPr>
            </a:lvl3pPr>
            <a:lvl4pPr eaLnBrk="0" hangingPunct="0">
              <a:defRPr sz="1500">
                <a:solidFill>
                  <a:schemeClr val="tx1"/>
                </a:solidFill>
                <a:latin typeface="Calibri" pitchFamily="34" charset="0"/>
                <a:cs typeface="Arial" charset="0"/>
              </a:defRPr>
            </a:lvl4pPr>
            <a:lvl5pPr eaLnBrk="0" hangingPunct="0">
              <a:defRPr sz="1500">
                <a:solidFill>
                  <a:schemeClr val="tx1"/>
                </a:solidFill>
                <a:latin typeface="Calibri" pitchFamily="34" charset="0"/>
                <a:cs typeface="Arial" charset="0"/>
              </a:defRPr>
            </a:lvl5pPr>
            <a:lvl6pPr marL="457200" eaLnBrk="0" fontAlgn="base" hangingPunct="0">
              <a:spcBef>
                <a:spcPct val="0"/>
              </a:spcBef>
              <a:spcAft>
                <a:spcPct val="0"/>
              </a:spcAft>
              <a:defRPr sz="1500">
                <a:solidFill>
                  <a:schemeClr val="tx1"/>
                </a:solidFill>
                <a:latin typeface="Calibri" pitchFamily="34" charset="0"/>
                <a:cs typeface="Arial" charset="0"/>
              </a:defRPr>
            </a:lvl6pPr>
            <a:lvl7pPr marL="914400" eaLnBrk="0" fontAlgn="base" hangingPunct="0">
              <a:spcBef>
                <a:spcPct val="0"/>
              </a:spcBef>
              <a:spcAft>
                <a:spcPct val="0"/>
              </a:spcAft>
              <a:defRPr sz="1500">
                <a:solidFill>
                  <a:schemeClr val="tx1"/>
                </a:solidFill>
                <a:latin typeface="Calibri" pitchFamily="34" charset="0"/>
                <a:cs typeface="Arial" charset="0"/>
              </a:defRPr>
            </a:lvl7pPr>
            <a:lvl8pPr marL="1371600" eaLnBrk="0" fontAlgn="base" hangingPunct="0">
              <a:spcBef>
                <a:spcPct val="0"/>
              </a:spcBef>
              <a:spcAft>
                <a:spcPct val="0"/>
              </a:spcAft>
              <a:defRPr sz="1500">
                <a:solidFill>
                  <a:schemeClr val="tx1"/>
                </a:solidFill>
                <a:latin typeface="Calibri" pitchFamily="34" charset="0"/>
                <a:cs typeface="Arial" charset="0"/>
              </a:defRPr>
            </a:lvl8pPr>
            <a:lvl9pPr marL="1828800" eaLnBrk="0" fontAlgn="base" hangingPunct="0">
              <a:spcBef>
                <a:spcPct val="0"/>
              </a:spcBef>
              <a:spcAft>
                <a:spcPct val="0"/>
              </a:spcAft>
              <a:defRPr sz="1500">
                <a:solidFill>
                  <a:schemeClr val="tx1"/>
                </a:solidFill>
                <a:latin typeface="Calibri" pitchFamily="34" charset="0"/>
                <a:cs typeface="Arial" charset="0"/>
              </a:defRPr>
            </a:lvl9pPr>
          </a:lstStyle>
          <a:p>
            <a:pPr eaLnBrk="1" hangingPunct="1"/>
            <a:r>
              <a:rPr lang="en-US" altLang="en-US" sz="1300" dirty="0"/>
              <a:t>*</a:t>
            </a:r>
            <a:r>
              <a:rPr lang="en-US" altLang="ja-JP" sz="1300" dirty="0">
                <a:ea typeface="ＭＳ Ｐゴシック" pitchFamily="34" charset="-128"/>
              </a:rPr>
              <a:t>   As at 1 January</a:t>
            </a:r>
          </a:p>
        </p:txBody>
      </p:sp>
      <p:sp>
        <p:nvSpPr>
          <p:cNvPr id="30" name="Text Box 181">
            <a:extLst>
              <a:ext uri="{FF2B5EF4-FFF2-40B4-BE49-F238E27FC236}">
                <a16:creationId xmlns:a16="http://schemas.microsoft.com/office/drawing/2014/main" id="{ABAC5FF2-3500-46A2-8511-E761FEDEAAB0}"/>
              </a:ext>
            </a:extLst>
          </p:cNvPr>
          <p:cNvSpPr txBox="1">
            <a:spLocks noChangeArrowheads="1"/>
          </p:cNvSpPr>
          <p:nvPr/>
        </p:nvSpPr>
        <p:spPr bwMode="auto">
          <a:xfrm>
            <a:off x="76785" y="5706105"/>
            <a:ext cx="7698858" cy="59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US" altLang="ja-JP" sz="1300" dirty="0">
                <a:latin typeface="Calibri" pitchFamily="34" charset="0"/>
                <a:ea typeface="ＭＳ Ｐゴシック" pitchFamily="34" charset="-128"/>
              </a:rPr>
              <a:t>Including unpaid assessments within 30-day period for MONUSCO ($205 million)</a:t>
            </a:r>
            <a:endParaRPr kumimoji="0" lang="en-GB" altLang="ja-JP" sz="1300" dirty="0">
              <a:latin typeface="Calibri" pitchFamily="34" charset="0"/>
              <a:ea typeface="ＭＳ Ｐゴシック" pitchFamily="34" charset="-128"/>
            </a:endParaRPr>
          </a:p>
          <a:p>
            <a:pPr eaLnBrk="1" hangingPunct="1">
              <a:spcBef>
                <a:spcPct val="50000"/>
              </a:spcBef>
              <a:buFontTx/>
              <a:buNone/>
            </a:pPr>
            <a:endParaRPr kumimoji="0" lang="ja-JP" altLang="en-GB" sz="1300" dirty="0">
              <a:latin typeface="Calibri" pitchFamily="34" charset="0"/>
              <a:ea typeface="ＭＳ Ｐゴシック" pitchFamily="34" charset="-128"/>
            </a:endParaRPr>
          </a:p>
        </p:txBody>
      </p:sp>
      <p:sp>
        <p:nvSpPr>
          <p:cNvPr id="29" name="TextBox 28">
            <a:extLst>
              <a:ext uri="{FF2B5EF4-FFF2-40B4-BE49-F238E27FC236}">
                <a16:creationId xmlns:a16="http://schemas.microsoft.com/office/drawing/2014/main" id="{06BFC49F-ECE9-4155-890C-150887A6B126}"/>
              </a:ext>
            </a:extLst>
          </p:cNvPr>
          <p:cNvSpPr txBox="1"/>
          <p:nvPr/>
        </p:nvSpPr>
        <p:spPr>
          <a:xfrm flipH="1" flipV="1">
            <a:off x="7144816" y="4494964"/>
            <a:ext cx="533400" cy="307777"/>
          </a:xfrm>
          <a:prstGeom prst="rect">
            <a:avLst/>
          </a:prstGeom>
          <a:noFill/>
        </p:spPr>
        <p:txBody>
          <a:bodyPr wrap="square" rtlCol="0">
            <a:spAutoFit/>
          </a:bodyPr>
          <a:lstStyle/>
          <a:p>
            <a:r>
              <a:rPr lang="en-US" sz="1400" dirty="0"/>
              <a: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28763</TotalTime>
  <Words>1915</Words>
  <Application>Microsoft Office PowerPoint</Application>
  <PresentationFormat>Custom</PresentationFormat>
  <Paragraphs>1461</Paragraphs>
  <Slides>22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2" baseType="lpstr">
      <vt:lpstr>ＭＳ 明朝</vt:lpstr>
      <vt:lpstr>ＭＳ Ｐゴシック</vt:lpstr>
      <vt:lpstr>SimSun</vt:lpstr>
      <vt:lpstr>Arial</vt:lpstr>
      <vt:lpstr>Calibri</vt:lpstr>
      <vt:lpstr>Cambria</vt:lpstr>
      <vt:lpstr>Times New Roman</vt:lpstr>
      <vt:lpstr>Default Design</vt:lpstr>
      <vt:lpstr>Image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United Nations</dc:creator>
  <cp:lastModifiedBy>Nancy Muyal Beylus</cp:lastModifiedBy>
  <cp:revision>1463</cp:revision>
  <cp:lastPrinted>2019-05-06T18:39:31Z</cp:lastPrinted>
  <dcterms:created xsi:type="dcterms:W3CDTF">2012-05-13T19:46:12Z</dcterms:created>
  <dcterms:modified xsi:type="dcterms:W3CDTF">2019-05-07T14:34:56Z</dcterms:modified>
</cp:coreProperties>
</file>